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4" r:id="rId6"/>
    <p:sldId id="261" r:id="rId7"/>
    <p:sldId id="276" r:id="rId8"/>
    <p:sldId id="262" r:id="rId9"/>
    <p:sldId id="263" r:id="rId10"/>
    <p:sldId id="275" r:id="rId11"/>
    <p:sldId id="264" r:id="rId12"/>
    <p:sldId id="273" r:id="rId13"/>
    <p:sldId id="265" r:id="rId14"/>
    <p:sldId id="266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5176F-6D0E-48F8-A4D2-6D07147087B2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AD279-7100-4995-82EA-C0F31B7A1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2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714356"/>
            <a:ext cx="8858312" cy="37862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Особенности оказания государственной поддержки отдельным отраслям сельскохозяйственного производства в 2013 году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5000636"/>
            <a:ext cx="8715436" cy="164307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Смирнова Людмила Сергеевна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отдела финансирования отраслей агропромышленного комплекса Министерства финансов Республики Марий Эл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2916238" y="386080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ru-RU" b="1">
              <a:solidFill>
                <a:srgbClr val="BE0A0E"/>
              </a:solidFill>
            </a:endParaRPr>
          </a:p>
        </p:txBody>
      </p:sp>
      <p:sp>
        <p:nvSpPr>
          <p:cNvPr id="6147" name="Text Box 87"/>
          <p:cNvSpPr txBox="1">
            <a:spLocks noChangeArrowheads="1"/>
          </p:cNvSpPr>
          <p:nvPr/>
        </p:nvSpPr>
        <p:spPr bwMode="auto">
          <a:xfrm>
            <a:off x="571500" y="1071563"/>
            <a:ext cx="7715250" cy="421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en-US" sz="1600" b="1">
                <a:solidFill>
                  <a:srgbClr val="2A5400"/>
                </a:solidFill>
                <a:latin typeface="Arial Narrow" pitchFamily="34" charset="0"/>
              </a:rPr>
              <a:t>   </a:t>
            </a:r>
            <a:r>
              <a:rPr lang="ru-RU" sz="1600" b="1">
                <a:solidFill>
                  <a:srgbClr val="2A5400"/>
                </a:solidFill>
                <a:latin typeface="Arial Narrow" pitchFamily="34" charset="0"/>
              </a:rPr>
              <a:t>Гражданин Российской Федерации</a:t>
            </a:r>
            <a:endParaRPr lang="en-US" sz="1600" b="1">
              <a:solidFill>
                <a:srgbClr val="2A5400"/>
              </a:solidFill>
              <a:latin typeface="Arial Narrow" pitchFamily="34" charset="0"/>
            </a:endParaRP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en-US" sz="1600" b="1">
                <a:solidFill>
                  <a:srgbClr val="2A5400"/>
                </a:solidFill>
                <a:latin typeface="Arial Narrow" pitchFamily="34" charset="0"/>
              </a:rPr>
              <a:t> </a:t>
            </a:r>
            <a:r>
              <a:rPr lang="ru-RU" sz="1600" b="1">
                <a:solidFill>
                  <a:srgbClr val="2A5400"/>
                </a:solidFill>
                <a:latin typeface="Arial Narrow" pitchFamily="34" charset="0"/>
              </a:rPr>
              <a:t>  </a:t>
            </a:r>
            <a:r>
              <a:rPr lang="ru-RU" sz="1600" b="1">
                <a:solidFill>
                  <a:srgbClr val="000099"/>
                </a:solidFill>
                <a:latin typeface="Arial Narrow" pitchFamily="34" charset="0"/>
              </a:rPr>
              <a:t>Трудоспособный возраст 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2A5400"/>
                </a:solidFill>
                <a:latin typeface="Arial Narrow" pitchFamily="34" charset="0"/>
              </a:rPr>
              <a:t>    Регистрация ИП-главой КФХ в том регионе, где создается КФХ и где запрашивается грант и (или) помощь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2A5400"/>
                </a:solidFill>
                <a:latin typeface="Arial Narrow" pitchFamily="34" charset="0"/>
              </a:rPr>
              <a:t>     </a:t>
            </a:r>
            <a:r>
              <a:rPr lang="ru-RU" sz="1600" b="1">
                <a:solidFill>
                  <a:srgbClr val="000099"/>
                </a:solidFill>
                <a:latin typeface="Arial Narrow" pitchFamily="34" charset="0"/>
              </a:rPr>
              <a:t>Имеет среднее специальное или высшее сельскохозяйственное образование</a:t>
            </a:r>
            <a:br>
              <a:rPr lang="ru-RU" sz="1600" b="1">
                <a:solidFill>
                  <a:srgbClr val="000099"/>
                </a:solidFill>
                <a:latin typeface="Arial Narrow" pitchFamily="34" charset="0"/>
              </a:rPr>
            </a:br>
            <a:r>
              <a:rPr lang="ru-RU" sz="1600" b="1">
                <a:solidFill>
                  <a:srgbClr val="2A5400"/>
                </a:solidFill>
                <a:latin typeface="Arial Narrow" pitchFamily="34" charset="0"/>
              </a:rPr>
              <a:t>         ИЛИ окончил курсы доп.проф.образования по сельхозспециальности</a:t>
            </a:r>
            <a:br>
              <a:rPr lang="ru-RU" sz="1600" b="1">
                <a:solidFill>
                  <a:srgbClr val="2A5400"/>
                </a:solidFill>
                <a:latin typeface="Arial Narrow" pitchFamily="34" charset="0"/>
              </a:rPr>
            </a:br>
            <a:r>
              <a:rPr lang="ru-RU" sz="1600" b="1">
                <a:solidFill>
                  <a:srgbClr val="2A5400"/>
                </a:solidFill>
                <a:latin typeface="Arial Narrow" pitchFamily="34" charset="0"/>
              </a:rPr>
              <a:t>         </a:t>
            </a:r>
            <a:r>
              <a:rPr lang="ru-RU" sz="1600" b="1">
                <a:solidFill>
                  <a:srgbClr val="000099"/>
                </a:solidFill>
                <a:latin typeface="Arial Narrow" pitchFamily="34" charset="0"/>
              </a:rPr>
              <a:t>ИЛИ имеет стаж работы в сельском хозяйстве не менее 3-х лет</a:t>
            </a:r>
            <a:r>
              <a:rPr lang="ru-RU" sz="1600" b="1">
                <a:solidFill>
                  <a:schemeClr val="accent1"/>
                </a:solidFill>
                <a:latin typeface="Arial Narrow" pitchFamily="34" charset="0"/>
              </a:rPr>
              <a:t/>
            </a:r>
            <a:br>
              <a:rPr lang="ru-RU" sz="1600" b="1">
                <a:solidFill>
                  <a:schemeClr val="accent1"/>
                </a:solidFill>
                <a:latin typeface="Arial Narrow" pitchFamily="34" charset="0"/>
              </a:rPr>
            </a:br>
            <a:r>
              <a:rPr lang="ru-RU" sz="1600" b="1">
                <a:solidFill>
                  <a:srgbClr val="2A5400"/>
                </a:solidFill>
                <a:latin typeface="Arial Narrow" pitchFamily="34" charset="0"/>
              </a:rPr>
              <a:t>         ИЛИ являлся членом ЛПХ не менее 3-х лет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2A5400"/>
                </a:solidFill>
                <a:latin typeface="Arial Narrow" pitchFamily="34" charset="0"/>
              </a:rPr>
              <a:t>     </a:t>
            </a:r>
            <a:r>
              <a:rPr lang="ru-RU" sz="1600" b="1">
                <a:solidFill>
                  <a:srgbClr val="000099"/>
                </a:solidFill>
                <a:latin typeface="Arial Narrow" pitchFamily="34" charset="0"/>
              </a:rPr>
              <a:t>Имеет бизнес-план по развитию КФХ и план расходов запрашиваемых гранта и единовременной помощи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2A5400"/>
                </a:solidFill>
                <a:latin typeface="Arial Narrow" pitchFamily="34" charset="0"/>
              </a:rPr>
              <a:t>     КФХ является микропредприятием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000099"/>
                </a:solidFill>
                <a:latin typeface="Arial Narrow" pitchFamily="34" charset="0"/>
              </a:rPr>
              <a:t>     Имеются планы реализации производимой КФХ сельхозпродукции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2A5400"/>
                </a:solidFill>
                <a:latin typeface="Arial Narrow" pitchFamily="34" charset="0"/>
              </a:rPr>
              <a:t>     Имеются предложения по созданию в КФХ не менее 3-х и не более 15 рабочих мест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2A5400"/>
                </a:solidFill>
                <a:latin typeface="Arial Narrow" pitchFamily="34" charset="0"/>
              </a:rPr>
              <a:t>     </a:t>
            </a:r>
            <a:r>
              <a:rPr lang="ru-RU" sz="1600" b="1">
                <a:solidFill>
                  <a:srgbClr val="000099"/>
                </a:solidFill>
                <a:latin typeface="Arial Narrow" pitchFamily="34" charset="0"/>
              </a:rPr>
              <a:t>Имеются собственные средства или имущества на сумму не менее 100 тыс. руб., но не менее 10% от суммы гранта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endParaRPr lang="ru-RU" sz="1600" b="1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6148" name="Text Box 89"/>
          <p:cNvSpPr txBox="1">
            <a:spLocks noChangeArrowheads="1"/>
          </p:cNvSpPr>
          <p:nvPr/>
        </p:nvSpPr>
        <p:spPr bwMode="auto">
          <a:xfrm>
            <a:off x="2843213" y="5314950"/>
            <a:ext cx="62674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 i="1">
                <a:solidFill>
                  <a:srgbClr val="C00000"/>
                </a:solidFill>
              </a:rPr>
              <a:t>Заявитель подтверждает свое соответствие вышеуказанным условиям путем предоставления подтверждающих документов.</a:t>
            </a:r>
          </a:p>
          <a:p>
            <a:r>
              <a:rPr lang="ru-RU" sz="1500" b="1" i="1">
                <a:solidFill>
                  <a:srgbClr val="C00000"/>
                </a:solidFill>
              </a:rPr>
              <a:t>Перечень документов определяется субъектом Российской Федерации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179388" y="188913"/>
            <a:ext cx="8799512" cy="6821487"/>
            <a:chOff x="179388" y="188913"/>
            <a:chExt cx="8800020" cy="6821511"/>
          </a:xfrm>
        </p:grpSpPr>
        <p:sp>
          <p:nvSpPr>
            <p:cNvPr id="7" name="AutoShape 3"/>
            <p:cNvSpPr>
              <a:spLocks noGrp="1" noChangeArrowheads="1"/>
            </p:cNvSpPr>
            <p:nvPr/>
          </p:nvSpPr>
          <p:spPr>
            <a:xfrm>
              <a:off x="323858" y="188913"/>
              <a:ext cx="8496790" cy="719140"/>
            </a:xfrm>
            <a:prstGeom prst="roundRect">
              <a:avLst>
                <a:gd name="adj" fmla="val 16667"/>
              </a:avLst>
            </a:prstGeom>
            <a:solidFill>
              <a:srgbClr val="E55427"/>
            </a:solidFill>
          </p:spPr>
          <p:txBody>
            <a:bodyPr anchor="ctr"/>
            <a:lstStyle/>
            <a:p>
              <a:pPr algn="ctr"/>
              <a:r>
                <a:rPr lang="ru-RU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ТРЕБОВАНИЯ К ЗАЯВИТЕЛЮ</a:t>
              </a:r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grpSp>
          <p:nvGrpSpPr>
            <p:cNvPr id="3" name="Группа 50"/>
            <p:cNvGrpSpPr>
              <a:grpSpLocks/>
            </p:cNvGrpSpPr>
            <p:nvPr/>
          </p:nvGrpSpPr>
          <p:grpSpPr bwMode="auto">
            <a:xfrm>
              <a:off x="179388" y="6353199"/>
              <a:ext cx="8800020" cy="657225"/>
              <a:chOff x="179388" y="6353175"/>
              <a:chExt cx="8800020" cy="657225"/>
            </a:xfrm>
          </p:grpSpPr>
          <p:grpSp>
            <p:nvGrpSpPr>
              <p:cNvPr id="4" name="Группа 9"/>
              <p:cNvGrpSpPr>
                <a:grpSpLocks/>
              </p:cNvGrpSpPr>
              <p:nvPr/>
            </p:nvGrpSpPr>
            <p:grpSpPr bwMode="auto">
              <a:xfrm>
                <a:off x="179388" y="6353175"/>
                <a:ext cx="8800020" cy="657225"/>
                <a:chOff x="214313" y="6286500"/>
                <a:chExt cx="8800020" cy="657225"/>
              </a:xfrm>
            </p:grpSpPr>
            <p:sp>
              <p:nvSpPr>
                <p:cNvPr id="6154" name="Прямоугольник 13"/>
                <p:cNvSpPr>
                  <a:spLocks noChangeArrowheads="1"/>
                </p:cNvSpPr>
                <p:nvPr/>
              </p:nvSpPr>
              <p:spPr bwMode="auto">
                <a:xfrm>
                  <a:off x="442913" y="6362700"/>
                  <a:ext cx="8358188" cy="5810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ru-RU" sz="1600">
                    <a:solidFill>
                      <a:srgbClr val="EA3800"/>
                    </a:solidFill>
                    <a:latin typeface="Calibri" pitchFamily="34" charset="0"/>
                    <a:cs typeface="Arial" charset="0"/>
                  </a:endParaRPr>
                </a:p>
                <a:p>
                  <a:pPr algn="ctr"/>
                  <a:endParaRPr lang="ru-RU" sz="1600">
                    <a:solidFill>
                      <a:srgbClr val="EA3800"/>
                    </a:solidFill>
                    <a:latin typeface="Calibri" pitchFamily="34" charset="0"/>
                    <a:cs typeface="Arial" charset="0"/>
                  </a:endParaRPr>
                </a:p>
              </p:txBody>
            </p:sp>
            <p:pic>
              <p:nvPicPr>
                <p:cNvPr id="1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587041" y="6358510"/>
                  <a:ext cx="406147" cy="432815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  <a:alpha val="2000"/>
                      </a:schemeClr>
                    </a:gs>
                    <a:gs pos="50000">
                      <a:schemeClr val="accent1">
                        <a:tint val="44500"/>
                        <a:satMod val="160000"/>
                        <a:alpha val="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0"/>
                      </a:schemeClr>
                    </a:gs>
                  </a:gsLst>
                  <a:lin ang="5400000" scaled="0"/>
                </a:gradFill>
                <a:ln w="9525">
                  <a:gradFill>
                    <a:gsLst>
                      <a:gs pos="0">
                        <a:schemeClr val="accent1">
                          <a:tint val="66000"/>
                          <a:satMod val="160000"/>
                          <a:alpha val="2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  <a:alpha val="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  <a:alpha val="0"/>
                        </a:schemeClr>
                      </a:gs>
                    </a:gsLst>
                    <a:lin ang="5400000" scaled="0"/>
                  </a:gradFill>
                  <a:miter lim="800000"/>
                  <a:headEnd/>
                  <a:tailEnd/>
                </a:ln>
                <a:effectLst/>
              </p:spPr>
            </p:pic>
            <p:cxnSp>
              <p:nvCxnSpPr>
                <p:cNvPr id="13" name="Прямая соединительная линия 12"/>
                <p:cNvCxnSpPr/>
                <p:nvPr/>
              </p:nvCxnSpPr>
              <p:spPr bwMode="auto">
                <a:xfrm>
                  <a:off x="214313" y="6286498"/>
                  <a:ext cx="8715878" cy="0"/>
                </a:xfrm>
                <a:prstGeom prst="line">
                  <a:avLst/>
                </a:prstGeom>
                <a:ln>
                  <a:solidFill>
                    <a:srgbClr val="EA38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Овал 9"/>
              <p:cNvSpPr>
                <a:spLocks noChangeArrowheads="1"/>
              </p:cNvSpPr>
              <p:nvPr/>
            </p:nvSpPr>
            <p:spPr bwMode="auto">
              <a:xfrm>
                <a:off x="179388" y="6376986"/>
                <a:ext cx="571533" cy="428626"/>
              </a:xfrm>
              <a:prstGeom prst="ellipse">
                <a:avLst/>
              </a:prstGeom>
              <a:solidFill>
                <a:srgbClr val="3366FF"/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fld id="{33072B2B-AAA5-4D62-819E-DCE1E4C70491}" type="slidenum">
                  <a:rPr lang="en-US" sz="1600" b="1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pPr algn="ctr">
                    <a:defRPr/>
                  </a:pPr>
                  <a:t>10</a:t>
                </a:fld>
                <a:endParaRPr lang="ru-RU" sz="1600" b="1" dirty="0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0" y="5661025"/>
            <a:ext cx="1187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59825" cy="6408737"/>
          </a:xfrm>
        </p:spPr>
        <p:txBody>
          <a:bodyPr/>
          <a:lstStyle/>
          <a:p>
            <a:pPr>
              <a:buFontTx/>
              <a:buNone/>
            </a:pPr>
            <a:r>
              <a:rPr lang="ru-RU" sz="3500" b="1"/>
              <a:t>Субсидии начинающим фермерам на</a:t>
            </a:r>
            <a:r>
              <a:rPr lang="en-US" sz="3500" b="1"/>
              <a:t>:</a:t>
            </a:r>
            <a:endParaRPr lang="ru-RU" sz="3500" b="1"/>
          </a:p>
          <a:p>
            <a:r>
              <a:rPr lang="ru-RU" b="1">
                <a:solidFill>
                  <a:srgbClr val="993300"/>
                </a:solidFill>
              </a:rPr>
              <a:t>приобретение земельных участков</a:t>
            </a:r>
            <a:r>
              <a:rPr lang="en-US" b="1">
                <a:solidFill>
                  <a:srgbClr val="993300"/>
                </a:solidFill>
              </a:rPr>
              <a:t>;</a:t>
            </a:r>
            <a:endParaRPr lang="ru-RU" b="1">
              <a:solidFill>
                <a:srgbClr val="993300"/>
              </a:solidFill>
            </a:endParaRPr>
          </a:p>
          <a:p>
            <a:r>
              <a:rPr lang="ru-RU" b="1">
                <a:solidFill>
                  <a:srgbClr val="993300"/>
                </a:solidFill>
              </a:rPr>
              <a:t>разработку ПСД для строительства производственных и складских зданий</a:t>
            </a:r>
            <a:r>
              <a:rPr lang="en-US" b="1">
                <a:solidFill>
                  <a:srgbClr val="993300"/>
                </a:solidFill>
              </a:rPr>
              <a:t>;</a:t>
            </a:r>
            <a:endParaRPr lang="ru-RU" b="1">
              <a:solidFill>
                <a:srgbClr val="993300"/>
              </a:solidFill>
            </a:endParaRPr>
          </a:p>
          <a:p>
            <a:r>
              <a:rPr lang="ru-RU" b="1">
                <a:solidFill>
                  <a:srgbClr val="993300"/>
                </a:solidFill>
              </a:rPr>
              <a:t>приобретение сельхоз животных</a:t>
            </a:r>
            <a:r>
              <a:rPr lang="en-US" b="1">
                <a:solidFill>
                  <a:srgbClr val="993300"/>
                </a:solidFill>
              </a:rPr>
              <a:t>;</a:t>
            </a:r>
          </a:p>
          <a:p>
            <a:r>
              <a:rPr lang="ru-RU" b="1">
                <a:solidFill>
                  <a:srgbClr val="993300"/>
                </a:solidFill>
              </a:rPr>
              <a:t>приобретение сельхоз техники, оборудования для производства и переработки</a:t>
            </a:r>
            <a:r>
              <a:rPr lang="en-US" b="1">
                <a:solidFill>
                  <a:srgbClr val="993300"/>
                </a:solidFill>
              </a:rPr>
              <a:t>;</a:t>
            </a:r>
            <a:endParaRPr lang="ru-RU" b="1">
              <a:solidFill>
                <a:srgbClr val="993300"/>
              </a:solidFill>
            </a:endParaRPr>
          </a:p>
          <a:p>
            <a:r>
              <a:rPr lang="ru-RU" b="1">
                <a:solidFill>
                  <a:srgbClr val="993300"/>
                </a:solidFill>
              </a:rPr>
              <a:t>приобретение семян</a:t>
            </a:r>
            <a:r>
              <a:rPr lang="en-US" b="1">
                <a:solidFill>
                  <a:srgbClr val="993300"/>
                </a:solidFill>
              </a:rPr>
              <a:t>;</a:t>
            </a:r>
          </a:p>
          <a:p>
            <a:r>
              <a:rPr lang="ru-RU" b="1">
                <a:solidFill>
                  <a:srgbClr val="993300"/>
                </a:solidFill>
              </a:rPr>
              <a:t>приобретение удобрений и ядохимикатов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0" y="5661025"/>
            <a:ext cx="1187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9218" name="AutoShape 46"/>
          <p:cNvSpPr>
            <a:spLocks noChangeArrowheads="1"/>
          </p:cNvSpPr>
          <p:nvPr/>
        </p:nvSpPr>
        <p:spPr bwMode="auto">
          <a:xfrm rot="1510783">
            <a:off x="2411413" y="2565400"/>
            <a:ext cx="2425700" cy="431800"/>
          </a:xfrm>
          <a:prstGeom prst="rightArrow">
            <a:avLst>
              <a:gd name="adj1" fmla="val 50000"/>
              <a:gd name="adj2" fmla="val 140441"/>
            </a:avLst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chemeClr val="bg1"/>
                </a:solidFill>
              </a:rPr>
              <a:t>Грант и (или) помощь</a:t>
            </a:r>
          </a:p>
        </p:txBody>
      </p:sp>
      <p:pic>
        <p:nvPicPr>
          <p:cNvPr id="2" name="Group 64"/>
          <p:cNvPicPr>
            <a:picLocks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8096250" y="3913188"/>
            <a:ext cx="889000" cy="1128712"/>
          </a:xfrm>
          <a:prstGeom prst="rect">
            <a:avLst/>
          </a:prstGeom>
          <a:noFill/>
        </p:spPr>
      </p:pic>
      <p:sp>
        <p:nvSpPr>
          <p:cNvPr id="9220" name="Text Box 13"/>
          <p:cNvSpPr txBox="1">
            <a:spLocks noChangeArrowheads="1"/>
          </p:cNvSpPr>
          <p:nvPr/>
        </p:nvSpPr>
        <p:spPr bwMode="auto">
          <a:xfrm>
            <a:off x="5984875" y="2071688"/>
            <a:ext cx="30162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solidFill>
                  <a:srgbClr val="366C00"/>
                </a:solidFill>
              </a:rPr>
              <a:t>Максимальную величину гранта и помощи определяет регион.</a:t>
            </a:r>
          </a:p>
          <a:p>
            <a:pPr>
              <a:spcBef>
                <a:spcPct val="50000"/>
              </a:spcBef>
            </a:pPr>
            <a:r>
              <a:rPr lang="ru-RU" sz="1400" b="1" i="1">
                <a:solidFill>
                  <a:srgbClr val="366C00"/>
                </a:solidFill>
              </a:rPr>
              <a:t>Но на условиях софинансирования,  на одного фермера в целом из федерального и рег. бюджетов : </a:t>
            </a:r>
          </a:p>
          <a:p>
            <a:pPr>
              <a:spcBef>
                <a:spcPct val="50000"/>
              </a:spcBef>
            </a:pPr>
            <a:r>
              <a:rPr lang="ru-RU" sz="1400" b="1" i="1">
                <a:solidFill>
                  <a:srgbClr val="366C00"/>
                </a:solidFill>
              </a:rPr>
              <a:t>     грант – </a:t>
            </a:r>
            <a:r>
              <a:rPr lang="ru-RU" sz="1400" b="1" i="1">
                <a:solidFill>
                  <a:srgbClr val="BE0A0E"/>
                </a:solidFill>
              </a:rPr>
              <a:t>до 1,5 млн. руб</a:t>
            </a:r>
            <a:r>
              <a:rPr lang="ru-RU" sz="1400" b="1" i="1">
                <a:solidFill>
                  <a:srgbClr val="366C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1400" b="1" i="1">
                <a:solidFill>
                  <a:srgbClr val="366C00"/>
                </a:solidFill>
              </a:rPr>
              <a:t>     помощь – </a:t>
            </a:r>
            <a:r>
              <a:rPr lang="ru-RU" sz="1400" b="1" i="1">
                <a:solidFill>
                  <a:srgbClr val="BE0A0E"/>
                </a:solidFill>
              </a:rPr>
              <a:t>до 250 тыс. руб</a:t>
            </a:r>
            <a:r>
              <a:rPr lang="ru-RU" sz="1400" b="1" i="1">
                <a:solidFill>
                  <a:srgbClr val="366C00"/>
                </a:solidFill>
              </a:rPr>
              <a:t>.</a:t>
            </a:r>
          </a:p>
        </p:txBody>
      </p:sp>
      <p:sp>
        <p:nvSpPr>
          <p:cNvPr id="9221" name="Text Box 18"/>
          <p:cNvSpPr txBox="1">
            <a:spLocks noChangeArrowheads="1"/>
          </p:cNvSpPr>
          <p:nvPr/>
        </p:nvSpPr>
        <p:spPr bwMode="auto">
          <a:xfrm>
            <a:off x="2916238" y="386080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ru-RU" b="1">
              <a:solidFill>
                <a:srgbClr val="BE0A0E"/>
              </a:solidFill>
            </a:endParaRPr>
          </a:p>
        </p:txBody>
      </p:sp>
      <p:sp>
        <p:nvSpPr>
          <p:cNvPr id="9222" name="WordArt 20"/>
          <p:cNvSpPr>
            <a:spLocks noChangeArrowheads="1" noChangeShapeType="1" noTextEdit="1"/>
          </p:cNvSpPr>
          <p:nvPr/>
        </p:nvSpPr>
        <p:spPr bwMode="auto">
          <a:xfrm>
            <a:off x="539750" y="1214438"/>
            <a:ext cx="1889125" cy="992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933"/>
                    </a:gs>
                    <a:gs pos="100000">
                      <a:srgbClr val="FFFF0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Субъект </a:t>
            </a:r>
          </a:p>
          <a:p>
            <a:pPr algn="ctr"/>
            <a:r>
              <a:rPr lang="ru-RU" sz="3600" kern="1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933"/>
                    </a:gs>
                    <a:gs pos="100000">
                      <a:srgbClr val="FFFF0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Российской</a:t>
            </a:r>
          </a:p>
          <a:p>
            <a:pPr algn="ctr"/>
            <a:r>
              <a:rPr lang="ru-RU" sz="3600" kern="1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933"/>
                    </a:gs>
                    <a:gs pos="100000">
                      <a:srgbClr val="FFFF0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Федерации</a:t>
            </a:r>
          </a:p>
        </p:txBody>
      </p:sp>
      <p:sp>
        <p:nvSpPr>
          <p:cNvPr id="9223" name="WordArt 21"/>
          <p:cNvSpPr>
            <a:spLocks noChangeArrowheads="1" noChangeShapeType="1" noTextEdit="1"/>
          </p:cNvSpPr>
          <p:nvPr/>
        </p:nvSpPr>
        <p:spPr bwMode="auto">
          <a:xfrm>
            <a:off x="969963" y="5857875"/>
            <a:ext cx="1370012" cy="37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Конкурсная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комиссия</a:t>
            </a:r>
          </a:p>
        </p:txBody>
      </p:sp>
      <p:sp>
        <p:nvSpPr>
          <p:cNvPr id="9224" name="AutoShape 22"/>
          <p:cNvSpPr>
            <a:spLocks noChangeArrowheads="1"/>
          </p:cNvSpPr>
          <p:nvPr/>
        </p:nvSpPr>
        <p:spPr bwMode="auto">
          <a:xfrm rot="-5400000">
            <a:off x="6350" y="3025775"/>
            <a:ext cx="3241675" cy="2174875"/>
          </a:xfrm>
          <a:prstGeom prst="homePlate">
            <a:avLst>
              <a:gd name="adj" fmla="val 32170"/>
            </a:avLst>
          </a:prstGeom>
          <a:solidFill>
            <a:srgbClr val="0066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 Narrow" pitchFamily="34" charset="0"/>
            </a:endParaRPr>
          </a:p>
        </p:txBody>
      </p:sp>
      <p:sp>
        <p:nvSpPr>
          <p:cNvPr id="9225" name="Text Box 24"/>
          <p:cNvSpPr txBox="1">
            <a:spLocks noChangeArrowheads="1"/>
          </p:cNvSpPr>
          <p:nvPr/>
        </p:nvSpPr>
        <p:spPr bwMode="auto">
          <a:xfrm>
            <a:off x="571500" y="3071813"/>
            <a:ext cx="20002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F"/>
            </a:pPr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   Список начинающих фермеров</a:t>
            </a:r>
          </a:p>
          <a:p>
            <a:pPr>
              <a:spcBef>
                <a:spcPct val="50000"/>
              </a:spcBef>
              <a:buFont typeface="Wingdings" pitchFamily="2" charset="2"/>
              <a:buChar char="F"/>
            </a:pPr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   Сумма гранта </a:t>
            </a:r>
            <a:br>
              <a:rPr lang="ru-RU" sz="1400" b="1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и единовременной помощи каждому фермеру</a:t>
            </a:r>
          </a:p>
          <a:p>
            <a:pPr>
              <a:spcBef>
                <a:spcPct val="50000"/>
              </a:spcBef>
              <a:buFont typeface="Wingdings" pitchFamily="2" charset="2"/>
              <a:buChar char="F"/>
            </a:pPr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   Утвержденные планы расходов начинающих фермеров за счет бюджетных средств</a:t>
            </a:r>
          </a:p>
        </p:txBody>
      </p:sp>
      <p:sp>
        <p:nvSpPr>
          <p:cNvPr id="9226" name="AutoShape 25"/>
          <p:cNvSpPr>
            <a:spLocks noChangeArrowheads="1"/>
          </p:cNvSpPr>
          <p:nvPr/>
        </p:nvSpPr>
        <p:spPr bwMode="auto">
          <a:xfrm>
            <a:off x="2840038" y="1268413"/>
            <a:ext cx="3744912" cy="503237"/>
          </a:xfrm>
          <a:prstGeom prst="rightArrow">
            <a:avLst>
              <a:gd name="adj1" fmla="val 50000"/>
              <a:gd name="adj2" fmla="val 186041"/>
            </a:avLst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заявка</a:t>
            </a:r>
          </a:p>
        </p:txBody>
      </p:sp>
      <p:sp>
        <p:nvSpPr>
          <p:cNvPr id="9227" name="WordArt 43"/>
          <p:cNvSpPr>
            <a:spLocks noChangeArrowheads="1" noChangeShapeType="1" noTextEdit="1"/>
          </p:cNvSpPr>
          <p:nvPr/>
        </p:nvSpPr>
        <p:spPr bwMode="auto">
          <a:xfrm>
            <a:off x="6858000" y="1357313"/>
            <a:ext cx="2106613" cy="703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316600"/>
                  </a:solidFill>
                  <a:round/>
                  <a:headEnd/>
                  <a:tailEnd/>
                </a:ln>
                <a:solidFill>
                  <a:srgbClr val="56C7A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Минсельхоз</a:t>
            </a:r>
          </a:p>
          <a:p>
            <a:pPr algn="ctr"/>
            <a:r>
              <a:rPr lang="ru-RU" sz="3600" kern="10">
                <a:ln w="19050">
                  <a:solidFill>
                    <a:srgbClr val="316600"/>
                  </a:solidFill>
                  <a:round/>
                  <a:headEnd/>
                  <a:tailEnd/>
                </a:ln>
                <a:solidFill>
                  <a:srgbClr val="56C7A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России </a:t>
            </a:r>
          </a:p>
        </p:txBody>
      </p:sp>
      <p:sp>
        <p:nvSpPr>
          <p:cNvPr id="9228" name="AutoShape 45"/>
          <p:cNvSpPr>
            <a:spLocks noChangeArrowheads="1"/>
          </p:cNvSpPr>
          <p:nvPr/>
        </p:nvSpPr>
        <p:spPr bwMode="auto">
          <a:xfrm>
            <a:off x="2767013" y="1700213"/>
            <a:ext cx="3816350" cy="503237"/>
          </a:xfrm>
          <a:prstGeom prst="leftArrow">
            <a:avLst>
              <a:gd name="adj1" fmla="val 50000"/>
              <a:gd name="adj2" fmla="val 189590"/>
            </a:avLst>
          </a:prstGeom>
          <a:solidFill>
            <a:srgbClr val="339966"/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софинансирование</a:t>
            </a:r>
          </a:p>
        </p:txBody>
      </p:sp>
      <p:sp>
        <p:nvSpPr>
          <p:cNvPr id="9229" name="WordArt 48"/>
          <p:cNvSpPr>
            <a:spLocks noChangeArrowheads="1" noChangeShapeType="1" noTextEdit="1"/>
          </p:cNvSpPr>
          <p:nvPr/>
        </p:nvSpPr>
        <p:spPr bwMode="auto">
          <a:xfrm>
            <a:off x="4787900" y="3265488"/>
            <a:ext cx="765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55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ECECF4"/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Impact"/>
              </a:rPr>
              <a:t>Банк</a:t>
            </a:r>
          </a:p>
        </p:txBody>
      </p:sp>
      <p:sp>
        <p:nvSpPr>
          <p:cNvPr id="9230" name="Text Box 49"/>
          <p:cNvSpPr txBox="1">
            <a:spLocks noChangeArrowheads="1"/>
          </p:cNvSpPr>
          <p:nvPr/>
        </p:nvSpPr>
        <p:spPr bwMode="auto">
          <a:xfrm rot="1519968">
            <a:off x="3613150" y="3860800"/>
            <a:ext cx="268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000099"/>
                </a:solidFill>
              </a:rPr>
              <a:t>(Банк может быть отобран </a:t>
            </a:r>
            <a:br>
              <a:rPr lang="ru-RU" i="1">
                <a:solidFill>
                  <a:srgbClr val="000099"/>
                </a:solidFill>
              </a:rPr>
            </a:br>
            <a:r>
              <a:rPr lang="ru-RU" i="1">
                <a:solidFill>
                  <a:srgbClr val="000099"/>
                </a:solidFill>
              </a:rPr>
              <a:t>на конкурсной основе)</a:t>
            </a:r>
          </a:p>
        </p:txBody>
      </p:sp>
      <p:sp>
        <p:nvSpPr>
          <p:cNvPr id="9231" name="AutoShape 50"/>
          <p:cNvSpPr>
            <a:spLocks noChangeArrowheads="1"/>
          </p:cNvSpPr>
          <p:nvPr/>
        </p:nvSpPr>
        <p:spPr bwMode="auto">
          <a:xfrm rot="1510783">
            <a:off x="5546725" y="4084638"/>
            <a:ext cx="2463800" cy="492125"/>
          </a:xfrm>
          <a:prstGeom prst="rightArrow">
            <a:avLst>
              <a:gd name="adj1" fmla="val 50000"/>
              <a:gd name="adj2" fmla="val 142359"/>
            </a:avLst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chemeClr val="bg1"/>
                </a:solidFill>
              </a:rPr>
              <a:t>Грант и (или) помощь</a:t>
            </a:r>
          </a:p>
        </p:txBody>
      </p:sp>
      <p:pic>
        <p:nvPicPr>
          <p:cNvPr id="9232" name="Picture 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5475288"/>
            <a:ext cx="8382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3" name="WordArt 52"/>
          <p:cNvSpPr>
            <a:spLocks noChangeArrowheads="1" noChangeShapeType="1" noTextEdit="1"/>
          </p:cNvSpPr>
          <p:nvPr/>
        </p:nvSpPr>
        <p:spPr bwMode="auto">
          <a:xfrm>
            <a:off x="7215188" y="4868863"/>
            <a:ext cx="1785937" cy="346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Начинающий фермер</a:t>
            </a:r>
          </a:p>
        </p:txBody>
      </p:sp>
      <p:sp>
        <p:nvSpPr>
          <p:cNvPr id="9234" name="AutoShape 56"/>
          <p:cNvSpPr>
            <a:spLocks noChangeArrowheads="1"/>
          </p:cNvSpPr>
          <p:nvPr/>
        </p:nvSpPr>
        <p:spPr bwMode="auto">
          <a:xfrm>
            <a:off x="5364163" y="5214938"/>
            <a:ext cx="1800225" cy="1079500"/>
          </a:xfrm>
          <a:prstGeom prst="leftArrow">
            <a:avLst>
              <a:gd name="adj1" fmla="val 50000"/>
              <a:gd name="adj2" fmla="val 41691"/>
            </a:avLst>
          </a:prstGeom>
          <a:solidFill>
            <a:srgbClr val="99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Text Box 57"/>
          <p:cNvSpPr txBox="1">
            <a:spLocks noChangeArrowheads="1"/>
          </p:cNvSpPr>
          <p:nvPr/>
        </p:nvSpPr>
        <p:spPr bwMode="auto">
          <a:xfrm>
            <a:off x="5364163" y="5502275"/>
            <a:ext cx="19446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b="1">
                <a:solidFill>
                  <a:schemeClr val="bg1"/>
                </a:solidFill>
              </a:rPr>
              <a:t>ТОЛЬКО</a:t>
            </a:r>
            <a:br>
              <a:rPr lang="ru-RU" sz="1300" b="1">
                <a:solidFill>
                  <a:schemeClr val="bg1"/>
                </a:solidFill>
              </a:rPr>
            </a:br>
            <a:r>
              <a:rPr lang="ru-RU" sz="1300" b="1">
                <a:solidFill>
                  <a:schemeClr val="bg1"/>
                </a:solidFill>
              </a:rPr>
              <a:t>по плану расходов</a:t>
            </a:r>
          </a:p>
        </p:txBody>
      </p:sp>
      <p:pic>
        <p:nvPicPr>
          <p:cNvPr id="9236" name="Picture 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432300"/>
            <a:ext cx="1795462" cy="1768475"/>
          </a:xfrm>
          <a:prstGeom prst="rect">
            <a:avLst/>
          </a:prstGeom>
          <a:noFill/>
          <a:ln w="57150" cmpd="thinThick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9237" name="Oval 60"/>
          <p:cNvSpPr>
            <a:spLocks noChangeArrowheads="1"/>
          </p:cNvSpPr>
          <p:nvPr/>
        </p:nvSpPr>
        <p:spPr bwMode="auto">
          <a:xfrm>
            <a:off x="7740650" y="5214938"/>
            <a:ext cx="1000125" cy="1000125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000">
              <a:latin typeface="Arial Narrow" pitchFamily="34" charset="0"/>
            </a:endParaRPr>
          </a:p>
        </p:txBody>
      </p:sp>
      <p:sp>
        <p:nvSpPr>
          <p:cNvPr id="9238" name="Text Box 61"/>
          <p:cNvSpPr txBox="1">
            <a:spLocks noChangeArrowheads="1"/>
          </p:cNvSpPr>
          <p:nvPr/>
        </p:nvSpPr>
        <p:spPr bwMode="auto">
          <a:xfrm>
            <a:off x="7988300" y="5430838"/>
            <a:ext cx="6873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b="1">
                <a:solidFill>
                  <a:schemeClr val="bg1"/>
                </a:solidFill>
                <a:latin typeface="Arial Narrow" pitchFamily="34" charset="0"/>
              </a:rPr>
              <a:t>+</a:t>
            </a:r>
            <a:r>
              <a:rPr lang="ru-RU" sz="1100" b="1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1100" b="1">
                <a:solidFill>
                  <a:schemeClr val="bg1"/>
                </a:solidFill>
                <a:latin typeface="Arial Narrow" pitchFamily="34" charset="0"/>
              </a:rPr>
              <a:t>10%</a:t>
            </a:r>
            <a:r>
              <a:rPr lang="ru-RU" sz="1100" b="1">
                <a:solidFill>
                  <a:schemeClr val="bg1"/>
                </a:solidFill>
                <a:latin typeface="Arial Narrow" pitchFamily="34" charset="0"/>
              </a:rPr>
              <a:t> своих средств</a:t>
            </a:r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179388" y="188913"/>
            <a:ext cx="8799512" cy="6821487"/>
            <a:chOff x="179388" y="188913"/>
            <a:chExt cx="8800020" cy="6821511"/>
          </a:xfrm>
        </p:grpSpPr>
        <p:sp>
          <p:nvSpPr>
            <p:cNvPr id="28" name="AutoShape 3"/>
            <p:cNvSpPr>
              <a:spLocks noGrp="1" noChangeArrowheads="1"/>
            </p:cNvSpPr>
            <p:nvPr/>
          </p:nvSpPr>
          <p:spPr>
            <a:xfrm>
              <a:off x="323858" y="188913"/>
              <a:ext cx="8496790" cy="719140"/>
            </a:xfrm>
            <a:prstGeom prst="roundRect">
              <a:avLst>
                <a:gd name="adj" fmla="val 16667"/>
              </a:avLst>
            </a:prstGeom>
            <a:solidFill>
              <a:srgbClr val="E55427"/>
            </a:solidFill>
          </p:spPr>
          <p:txBody>
            <a:bodyPr anchor="ctr"/>
            <a:lstStyle/>
            <a:p>
              <a:pPr algn="ctr"/>
              <a:r>
                <a:rPr lang="ru-RU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ФИНАНСИРОВАНИЕ НАЧИНАЮЩИХ ФЕРМЕРОВ</a:t>
              </a:r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grpSp>
          <p:nvGrpSpPr>
            <p:cNvPr id="4" name="Группа 50"/>
            <p:cNvGrpSpPr>
              <a:grpSpLocks/>
            </p:cNvGrpSpPr>
            <p:nvPr/>
          </p:nvGrpSpPr>
          <p:grpSpPr bwMode="auto">
            <a:xfrm>
              <a:off x="179388" y="6353199"/>
              <a:ext cx="8800020" cy="657225"/>
              <a:chOff x="179388" y="6353175"/>
              <a:chExt cx="8800020" cy="657225"/>
            </a:xfrm>
          </p:grpSpPr>
          <p:grpSp>
            <p:nvGrpSpPr>
              <p:cNvPr id="5" name="Группа 9"/>
              <p:cNvGrpSpPr>
                <a:grpSpLocks/>
              </p:cNvGrpSpPr>
              <p:nvPr/>
            </p:nvGrpSpPr>
            <p:grpSpPr bwMode="auto">
              <a:xfrm>
                <a:off x="179388" y="6353175"/>
                <a:ext cx="8800020" cy="657225"/>
                <a:chOff x="214313" y="6286500"/>
                <a:chExt cx="8800020" cy="657225"/>
              </a:xfrm>
            </p:grpSpPr>
            <p:sp>
              <p:nvSpPr>
                <p:cNvPr id="9244" name="Прямоугольник 13"/>
                <p:cNvSpPr>
                  <a:spLocks noChangeArrowheads="1"/>
                </p:cNvSpPr>
                <p:nvPr/>
              </p:nvSpPr>
              <p:spPr bwMode="auto">
                <a:xfrm>
                  <a:off x="442913" y="6362700"/>
                  <a:ext cx="8358188" cy="5810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ru-RU" sz="1600">
                    <a:solidFill>
                      <a:srgbClr val="EA3800"/>
                    </a:solidFill>
                    <a:latin typeface="Calibri" pitchFamily="34" charset="0"/>
                    <a:cs typeface="Arial" charset="0"/>
                  </a:endParaRPr>
                </a:p>
                <a:p>
                  <a:pPr algn="ctr"/>
                  <a:endParaRPr lang="ru-RU" sz="1600">
                    <a:solidFill>
                      <a:srgbClr val="EA3800"/>
                    </a:solidFill>
                    <a:latin typeface="Calibri" pitchFamily="34" charset="0"/>
                    <a:cs typeface="Arial" charset="0"/>
                  </a:endParaRPr>
                </a:p>
              </p:txBody>
            </p:sp>
            <p:pic>
              <p:nvPicPr>
                <p:cNvPr id="33" name="Picture 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587041" y="6358510"/>
                  <a:ext cx="406147" cy="432815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  <a:alpha val="2000"/>
                      </a:schemeClr>
                    </a:gs>
                    <a:gs pos="50000">
                      <a:schemeClr val="accent1">
                        <a:tint val="44500"/>
                        <a:satMod val="160000"/>
                        <a:alpha val="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0"/>
                      </a:schemeClr>
                    </a:gs>
                  </a:gsLst>
                  <a:lin ang="5400000" scaled="0"/>
                </a:gradFill>
                <a:ln w="9525">
                  <a:gradFill>
                    <a:gsLst>
                      <a:gs pos="0">
                        <a:schemeClr val="accent1">
                          <a:tint val="66000"/>
                          <a:satMod val="160000"/>
                          <a:alpha val="2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  <a:alpha val="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  <a:alpha val="0"/>
                        </a:schemeClr>
                      </a:gs>
                    </a:gsLst>
                    <a:lin ang="5400000" scaled="0"/>
                  </a:gradFill>
                  <a:miter lim="800000"/>
                  <a:headEnd/>
                  <a:tailEnd/>
                </a:ln>
                <a:effectLst/>
              </p:spPr>
            </p:pic>
            <p:cxnSp>
              <p:nvCxnSpPr>
                <p:cNvPr id="34" name="Прямая соединительная линия 33"/>
                <p:cNvCxnSpPr/>
                <p:nvPr/>
              </p:nvCxnSpPr>
              <p:spPr bwMode="auto">
                <a:xfrm>
                  <a:off x="214313" y="6286498"/>
                  <a:ext cx="8715878" cy="0"/>
                </a:xfrm>
                <a:prstGeom prst="line">
                  <a:avLst/>
                </a:prstGeom>
                <a:ln>
                  <a:solidFill>
                    <a:srgbClr val="EA38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Овал 30"/>
              <p:cNvSpPr>
                <a:spLocks noChangeArrowheads="1"/>
              </p:cNvSpPr>
              <p:nvPr/>
            </p:nvSpPr>
            <p:spPr bwMode="auto">
              <a:xfrm>
                <a:off x="179388" y="6376986"/>
                <a:ext cx="571533" cy="428626"/>
              </a:xfrm>
              <a:prstGeom prst="ellipse">
                <a:avLst/>
              </a:prstGeom>
              <a:solidFill>
                <a:srgbClr val="3366FF"/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fld id="{9DDC31FF-EC55-415C-ADDA-F455D5ADF811}" type="slidenum">
                  <a:rPr lang="en-US" sz="1600" b="1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pPr algn="ctr">
                    <a:defRPr/>
                  </a:pPr>
                  <a:t>12</a:t>
                </a:fld>
                <a:endParaRPr lang="ru-RU" sz="1600" b="1" dirty="0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0" y="5661025"/>
            <a:ext cx="1187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chemeClr val="bg1"/>
              </a:solidFill>
            </a:endParaRPr>
          </a:p>
        </p:txBody>
      </p:sp>
      <p:pic>
        <p:nvPicPr>
          <p:cNvPr id="12290" name="Picture 32" descr="holding_sig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857750"/>
            <a:ext cx="224313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916238" y="386080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ru-RU" b="1">
              <a:solidFill>
                <a:srgbClr val="BE0A0E"/>
              </a:solidFill>
            </a:endParaRPr>
          </a:p>
        </p:txBody>
      </p:sp>
      <p:sp>
        <p:nvSpPr>
          <p:cNvPr id="12292" name="WordArt 17"/>
          <p:cNvSpPr>
            <a:spLocks noChangeArrowheads="1" noChangeShapeType="1" noTextEdit="1"/>
          </p:cNvSpPr>
          <p:nvPr/>
        </p:nvSpPr>
        <p:spPr bwMode="auto">
          <a:xfrm>
            <a:off x="7215188" y="4214813"/>
            <a:ext cx="1743075" cy="539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Начинающий фермер</a:t>
            </a:r>
          </a:p>
        </p:txBody>
      </p:sp>
      <p:sp>
        <p:nvSpPr>
          <p:cNvPr id="12294" name="AutoShape 22"/>
          <p:cNvSpPr>
            <a:spLocks noChangeArrowheads="1"/>
          </p:cNvSpPr>
          <p:nvPr/>
        </p:nvSpPr>
        <p:spPr bwMode="auto">
          <a:xfrm rot="1728786">
            <a:off x="2197100" y="3270250"/>
            <a:ext cx="5111750" cy="542925"/>
          </a:xfrm>
          <a:prstGeom prst="leftArrow">
            <a:avLst>
              <a:gd name="adj1" fmla="val 50000"/>
              <a:gd name="adj2" fmla="val 235380"/>
            </a:avLst>
          </a:prstGeom>
          <a:solidFill>
            <a:srgbClr val="99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Arial Narrow" pitchFamily="34" charset="0"/>
              </a:rPr>
              <a:t>отчеты</a:t>
            </a:r>
          </a:p>
        </p:txBody>
      </p:sp>
      <p:sp>
        <p:nvSpPr>
          <p:cNvPr id="12295" name="AutoShape 25"/>
          <p:cNvSpPr>
            <a:spLocks noChangeArrowheads="1"/>
          </p:cNvSpPr>
          <p:nvPr/>
        </p:nvSpPr>
        <p:spPr bwMode="auto">
          <a:xfrm rot="898016">
            <a:off x="2136775" y="4248150"/>
            <a:ext cx="4948238" cy="542925"/>
          </a:xfrm>
          <a:prstGeom prst="leftArrow">
            <a:avLst>
              <a:gd name="adj1" fmla="val 51972"/>
              <a:gd name="adj2" fmla="val 227851"/>
            </a:avLst>
          </a:prstGeom>
          <a:solidFill>
            <a:srgbClr val="99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Arial Narrow" pitchFamily="34" charset="0"/>
              </a:rPr>
              <a:t>отчеты</a:t>
            </a:r>
          </a:p>
        </p:txBody>
      </p:sp>
      <p:sp>
        <p:nvSpPr>
          <p:cNvPr id="12296" name="Text Box 24"/>
          <p:cNvSpPr txBox="1">
            <a:spLocks noChangeArrowheads="1"/>
          </p:cNvSpPr>
          <p:nvPr/>
        </p:nvSpPr>
        <p:spPr bwMode="auto">
          <a:xfrm>
            <a:off x="827088" y="407670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000099"/>
                </a:solidFill>
              </a:rPr>
              <a:t>(Если Банк отобран </a:t>
            </a:r>
            <a:br>
              <a:rPr lang="ru-RU" i="1">
                <a:solidFill>
                  <a:srgbClr val="000099"/>
                </a:solidFill>
              </a:rPr>
            </a:br>
            <a:r>
              <a:rPr lang="ru-RU" i="1">
                <a:solidFill>
                  <a:srgbClr val="000099"/>
                </a:solidFill>
              </a:rPr>
              <a:t>на конкурсной основе)</a:t>
            </a:r>
          </a:p>
        </p:txBody>
      </p:sp>
      <p:sp>
        <p:nvSpPr>
          <p:cNvPr id="12297" name="AutoShape 26"/>
          <p:cNvSpPr>
            <a:spLocks noChangeArrowheads="1"/>
          </p:cNvSpPr>
          <p:nvPr/>
        </p:nvSpPr>
        <p:spPr bwMode="auto">
          <a:xfrm rot="5400000">
            <a:off x="989807" y="2545556"/>
            <a:ext cx="1081088" cy="542925"/>
          </a:xfrm>
          <a:prstGeom prst="leftArrow">
            <a:avLst>
              <a:gd name="adj1" fmla="val 50000"/>
              <a:gd name="adj2" fmla="val 49781"/>
            </a:avLst>
          </a:prstGeom>
          <a:gradFill rotWithShape="1">
            <a:gsLst>
              <a:gs pos="0">
                <a:srgbClr val="FFFF66"/>
              </a:gs>
              <a:gs pos="50000">
                <a:srgbClr val="006600"/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отчеты</a:t>
            </a:r>
          </a:p>
        </p:txBody>
      </p:sp>
      <p:sp>
        <p:nvSpPr>
          <p:cNvPr id="12298" name="Text Box 27"/>
          <p:cNvSpPr txBox="1">
            <a:spLocks noChangeArrowheads="1"/>
          </p:cNvSpPr>
          <p:nvPr/>
        </p:nvSpPr>
        <p:spPr bwMode="auto">
          <a:xfrm>
            <a:off x="6769100" y="2276475"/>
            <a:ext cx="23034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234600"/>
                </a:solidFill>
              </a:rPr>
              <a:t>Формирует общероссийский реестр участников</a:t>
            </a:r>
          </a:p>
        </p:txBody>
      </p:sp>
      <p:sp>
        <p:nvSpPr>
          <p:cNvPr id="12299" name="Text Box 28"/>
          <p:cNvSpPr txBox="1">
            <a:spLocks noChangeArrowheads="1"/>
          </p:cNvSpPr>
          <p:nvPr/>
        </p:nvSpPr>
        <p:spPr bwMode="auto">
          <a:xfrm>
            <a:off x="6769100" y="2997200"/>
            <a:ext cx="23034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234600"/>
                </a:solidFill>
              </a:rPr>
              <a:t>Представляет </a:t>
            </a:r>
            <a:br>
              <a:rPr lang="ru-RU" sz="1400" b="1">
                <a:solidFill>
                  <a:srgbClr val="234600"/>
                </a:solidFill>
              </a:rPr>
            </a:br>
            <a:r>
              <a:rPr lang="ru-RU" sz="1400" b="1">
                <a:solidFill>
                  <a:srgbClr val="234600"/>
                </a:solidFill>
              </a:rPr>
              <a:t>отчет в Правительство Российской Федерации</a:t>
            </a:r>
          </a:p>
        </p:txBody>
      </p:sp>
      <p:pic>
        <p:nvPicPr>
          <p:cNvPr id="12300" name="Picture 29" descr="ikona_vykricn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714875"/>
            <a:ext cx="5000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WordArt 30"/>
          <p:cNvSpPr>
            <a:spLocks noChangeArrowheads="1" noChangeShapeType="1" noTextEdit="1"/>
          </p:cNvSpPr>
          <p:nvPr/>
        </p:nvSpPr>
        <p:spPr bwMode="auto">
          <a:xfrm>
            <a:off x="857250" y="5572125"/>
            <a:ext cx="5470525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BE0A0E"/>
                  </a:solidFill>
                  <a:round/>
                  <a:headEnd/>
                  <a:tailEnd/>
                </a:ln>
                <a:solidFill>
                  <a:srgbClr val="BE0A0E"/>
                </a:solidFill>
                <a:latin typeface="Arial"/>
                <a:cs typeface="Arial"/>
              </a:rPr>
              <a:t>Имущество, приобретенное за счет гранта и помощи,</a:t>
            </a:r>
          </a:p>
          <a:p>
            <a:r>
              <a:rPr lang="ru-RU" sz="3600" kern="10">
                <a:ln w="9525">
                  <a:solidFill>
                    <a:srgbClr val="BE0A0E"/>
                  </a:solidFill>
                  <a:round/>
                  <a:headEnd/>
                  <a:tailEnd/>
                </a:ln>
                <a:solidFill>
                  <a:srgbClr val="BE0A0E"/>
                </a:solidFill>
                <a:latin typeface="Arial"/>
                <a:cs typeface="Arial"/>
              </a:rPr>
              <a:t>не подлежит продаже, передаче в пользование и аренду, дарению, </a:t>
            </a:r>
          </a:p>
          <a:p>
            <a:r>
              <a:rPr lang="ru-RU" sz="3600" kern="10">
                <a:ln w="9525">
                  <a:solidFill>
                    <a:srgbClr val="BE0A0E"/>
                  </a:solidFill>
                  <a:round/>
                  <a:headEnd/>
                  <a:tailEnd/>
                </a:ln>
                <a:solidFill>
                  <a:srgbClr val="BE0A0E"/>
                </a:solidFill>
                <a:latin typeface="Arial"/>
                <a:cs typeface="Arial"/>
              </a:rPr>
              <a:t>обмену или взносу в виде пая или вклада в течение 10 лет.</a:t>
            </a:r>
          </a:p>
        </p:txBody>
      </p:sp>
      <p:sp>
        <p:nvSpPr>
          <p:cNvPr id="12302" name="WordArt 31"/>
          <p:cNvSpPr>
            <a:spLocks noChangeArrowheads="1" noChangeShapeType="1" noTextEdit="1"/>
          </p:cNvSpPr>
          <p:nvPr/>
        </p:nvSpPr>
        <p:spPr bwMode="auto">
          <a:xfrm>
            <a:off x="857250" y="5000625"/>
            <a:ext cx="36433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BE0A0E"/>
                  </a:solidFill>
                  <a:round/>
                  <a:headEnd/>
                  <a:tailEnd/>
                </a:ln>
                <a:solidFill>
                  <a:srgbClr val="BE0A0E"/>
                </a:solidFill>
                <a:latin typeface="Arial"/>
                <a:cs typeface="Arial"/>
              </a:rPr>
              <a:t>Грант и помощь расходуются только по плану </a:t>
            </a:r>
          </a:p>
          <a:p>
            <a:r>
              <a:rPr lang="ru-RU" sz="3600" kern="10">
                <a:ln w="9525">
                  <a:solidFill>
                    <a:srgbClr val="BE0A0E"/>
                  </a:solidFill>
                  <a:round/>
                  <a:headEnd/>
                  <a:tailEnd/>
                </a:ln>
                <a:solidFill>
                  <a:srgbClr val="BE0A0E"/>
                </a:solidFill>
                <a:latin typeface="Arial"/>
                <a:cs typeface="Arial"/>
              </a:rPr>
              <a:t>расходов, утвержденному Конкурсной комиссией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179388" y="188913"/>
            <a:ext cx="8799512" cy="6821487"/>
            <a:chOff x="179388" y="188913"/>
            <a:chExt cx="8800020" cy="6821511"/>
          </a:xfrm>
        </p:grpSpPr>
        <p:sp>
          <p:nvSpPr>
            <p:cNvPr id="21" name="AutoShape 3"/>
            <p:cNvSpPr>
              <a:spLocks noGrp="1" noChangeArrowheads="1"/>
            </p:cNvSpPr>
            <p:nvPr/>
          </p:nvSpPr>
          <p:spPr>
            <a:xfrm>
              <a:off x="323858" y="188913"/>
              <a:ext cx="8496790" cy="719140"/>
            </a:xfrm>
            <a:prstGeom prst="roundRect">
              <a:avLst>
                <a:gd name="adj" fmla="val 16667"/>
              </a:avLst>
            </a:prstGeom>
            <a:solidFill>
              <a:srgbClr val="E55427"/>
            </a:solidFill>
          </p:spPr>
          <p:txBody>
            <a:bodyPr anchor="ctr"/>
            <a:lstStyle/>
            <a:p>
              <a:pPr algn="ctr"/>
              <a:r>
                <a:rPr lang="ru-RU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ОТЧЕТНОСТЬ И КОНТРОЛЬ</a:t>
              </a:r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grpSp>
          <p:nvGrpSpPr>
            <p:cNvPr id="3" name="Группа 50"/>
            <p:cNvGrpSpPr>
              <a:grpSpLocks/>
            </p:cNvGrpSpPr>
            <p:nvPr/>
          </p:nvGrpSpPr>
          <p:grpSpPr bwMode="auto">
            <a:xfrm>
              <a:off x="179388" y="6353199"/>
              <a:ext cx="8800020" cy="657225"/>
              <a:chOff x="179388" y="6353175"/>
              <a:chExt cx="8800020" cy="657225"/>
            </a:xfrm>
          </p:grpSpPr>
          <p:grpSp>
            <p:nvGrpSpPr>
              <p:cNvPr id="4" name="Группа 9"/>
              <p:cNvGrpSpPr>
                <a:grpSpLocks/>
              </p:cNvGrpSpPr>
              <p:nvPr/>
            </p:nvGrpSpPr>
            <p:grpSpPr bwMode="auto">
              <a:xfrm>
                <a:off x="179388" y="6353175"/>
                <a:ext cx="8800020" cy="657225"/>
                <a:chOff x="214313" y="6286500"/>
                <a:chExt cx="8800020" cy="657225"/>
              </a:xfrm>
            </p:grpSpPr>
            <p:sp>
              <p:nvSpPr>
                <p:cNvPr id="12313" name="Прямоугольник 13"/>
                <p:cNvSpPr>
                  <a:spLocks noChangeArrowheads="1"/>
                </p:cNvSpPr>
                <p:nvPr/>
              </p:nvSpPr>
              <p:spPr bwMode="auto">
                <a:xfrm>
                  <a:off x="442913" y="6362700"/>
                  <a:ext cx="8358188" cy="5810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ru-RU" sz="1600">
                    <a:solidFill>
                      <a:srgbClr val="EA3800"/>
                    </a:solidFill>
                    <a:latin typeface="Calibri" pitchFamily="34" charset="0"/>
                    <a:cs typeface="Arial" charset="0"/>
                  </a:endParaRPr>
                </a:p>
                <a:p>
                  <a:pPr algn="ctr"/>
                  <a:endParaRPr lang="ru-RU" sz="1600">
                    <a:solidFill>
                      <a:srgbClr val="EA3800"/>
                    </a:solidFill>
                    <a:latin typeface="Calibri" pitchFamily="34" charset="0"/>
                    <a:cs typeface="Arial" charset="0"/>
                  </a:endParaRPr>
                </a:p>
              </p:txBody>
            </p:sp>
            <p:pic>
              <p:nvPicPr>
                <p:cNvPr id="26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8587041" y="6358510"/>
                  <a:ext cx="406147" cy="432815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  <a:alpha val="2000"/>
                      </a:schemeClr>
                    </a:gs>
                    <a:gs pos="50000">
                      <a:schemeClr val="accent1">
                        <a:tint val="44500"/>
                        <a:satMod val="160000"/>
                        <a:alpha val="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0"/>
                      </a:schemeClr>
                    </a:gs>
                  </a:gsLst>
                  <a:lin ang="5400000" scaled="0"/>
                </a:gradFill>
                <a:ln w="9525">
                  <a:gradFill>
                    <a:gsLst>
                      <a:gs pos="0">
                        <a:schemeClr val="accent1">
                          <a:tint val="66000"/>
                          <a:satMod val="160000"/>
                          <a:alpha val="2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  <a:alpha val="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  <a:alpha val="0"/>
                        </a:schemeClr>
                      </a:gs>
                    </a:gsLst>
                    <a:lin ang="5400000" scaled="0"/>
                  </a:gradFill>
                  <a:miter lim="800000"/>
                  <a:headEnd/>
                  <a:tailEnd/>
                </a:ln>
                <a:effectLst/>
              </p:spPr>
            </p:pic>
            <p:cxnSp>
              <p:nvCxnSpPr>
                <p:cNvPr id="27" name="Прямая соединительная линия 26"/>
                <p:cNvCxnSpPr/>
                <p:nvPr/>
              </p:nvCxnSpPr>
              <p:spPr bwMode="auto">
                <a:xfrm>
                  <a:off x="214313" y="6286498"/>
                  <a:ext cx="8715878" cy="0"/>
                </a:xfrm>
                <a:prstGeom prst="line">
                  <a:avLst/>
                </a:prstGeom>
                <a:ln>
                  <a:solidFill>
                    <a:srgbClr val="EA38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Овал 23"/>
              <p:cNvSpPr>
                <a:spLocks noChangeArrowheads="1"/>
              </p:cNvSpPr>
              <p:nvPr/>
            </p:nvSpPr>
            <p:spPr bwMode="auto">
              <a:xfrm>
                <a:off x="179388" y="6376986"/>
                <a:ext cx="571533" cy="428626"/>
              </a:xfrm>
              <a:prstGeom prst="ellipse">
                <a:avLst/>
              </a:prstGeom>
              <a:solidFill>
                <a:srgbClr val="3366FF"/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fld id="{70BE5CC4-900E-4901-A202-4A69EB1DAB2F}" type="slidenum">
                  <a:rPr lang="en-US" sz="1600" b="1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pPr algn="ctr">
                    <a:defRPr/>
                  </a:pPr>
                  <a:t>13</a:t>
                </a:fld>
                <a:endParaRPr lang="ru-RU" sz="1600" b="1" dirty="0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</p:grpSp>
      <p:sp>
        <p:nvSpPr>
          <p:cNvPr id="12304" name="WordArt 20"/>
          <p:cNvSpPr>
            <a:spLocks noChangeArrowheads="1" noChangeShapeType="1" noTextEdit="1"/>
          </p:cNvSpPr>
          <p:nvPr/>
        </p:nvSpPr>
        <p:spPr bwMode="auto">
          <a:xfrm>
            <a:off x="539750" y="1214438"/>
            <a:ext cx="1889125" cy="992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933"/>
                    </a:gs>
                    <a:gs pos="100000">
                      <a:srgbClr val="FFFF0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Субъект </a:t>
            </a:r>
          </a:p>
          <a:p>
            <a:pPr algn="ctr"/>
            <a:r>
              <a:rPr lang="ru-RU" sz="3600" kern="1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933"/>
                    </a:gs>
                    <a:gs pos="100000">
                      <a:srgbClr val="FFFF0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Российской</a:t>
            </a:r>
          </a:p>
          <a:p>
            <a:pPr algn="ctr"/>
            <a:r>
              <a:rPr lang="ru-RU" sz="3600" kern="1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933"/>
                    </a:gs>
                    <a:gs pos="100000">
                      <a:srgbClr val="FFFF00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Федерации</a:t>
            </a:r>
          </a:p>
        </p:txBody>
      </p:sp>
      <p:sp>
        <p:nvSpPr>
          <p:cNvPr id="12305" name="AutoShape 25"/>
          <p:cNvSpPr>
            <a:spLocks noChangeArrowheads="1"/>
          </p:cNvSpPr>
          <p:nvPr/>
        </p:nvSpPr>
        <p:spPr bwMode="auto">
          <a:xfrm>
            <a:off x="2840038" y="1268413"/>
            <a:ext cx="3744912" cy="503237"/>
          </a:xfrm>
          <a:prstGeom prst="rightArrow">
            <a:avLst>
              <a:gd name="adj1" fmla="val 50000"/>
              <a:gd name="adj2" fmla="val 186041"/>
            </a:avLst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отчетность</a:t>
            </a:r>
          </a:p>
        </p:txBody>
      </p:sp>
      <p:sp>
        <p:nvSpPr>
          <p:cNvPr id="12306" name="WordArt 43"/>
          <p:cNvSpPr>
            <a:spLocks noChangeArrowheads="1" noChangeShapeType="1" noTextEdit="1"/>
          </p:cNvSpPr>
          <p:nvPr/>
        </p:nvSpPr>
        <p:spPr bwMode="auto">
          <a:xfrm>
            <a:off x="6858000" y="1357313"/>
            <a:ext cx="2106613" cy="703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316600"/>
                  </a:solidFill>
                  <a:round/>
                  <a:headEnd/>
                  <a:tailEnd/>
                </a:ln>
                <a:solidFill>
                  <a:srgbClr val="56C7A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Минсельхоз</a:t>
            </a:r>
          </a:p>
          <a:p>
            <a:pPr algn="ctr"/>
            <a:r>
              <a:rPr lang="ru-RU" sz="3600" kern="10">
                <a:ln w="19050">
                  <a:solidFill>
                    <a:srgbClr val="316600"/>
                  </a:solidFill>
                  <a:round/>
                  <a:headEnd/>
                  <a:tailEnd/>
                </a:ln>
                <a:solidFill>
                  <a:srgbClr val="56C7A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России </a:t>
            </a:r>
          </a:p>
        </p:txBody>
      </p:sp>
      <p:sp>
        <p:nvSpPr>
          <p:cNvPr id="12307" name="WordArt 48"/>
          <p:cNvSpPr>
            <a:spLocks noChangeArrowheads="1" noChangeShapeType="1" noTextEdit="1"/>
          </p:cNvSpPr>
          <p:nvPr/>
        </p:nvSpPr>
        <p:spPr bwMode="auto">
          <a:xfrm>
            <a:off x="1163638" y="3476625"/>
            <a:ext cx="765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55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ECECF4"/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Impact"/>
              </a:rPr>
              <a:t>Банк</a:t>
            </a:r>
          </a:p>
        </p:txBody>
      </p:sp>
      <p:sp>
        <p:nvSpPr>
          <p:cNvPr id="12308" name="TextBox 31"/>
          <p:cNvSpPr txBox="1">
            <a:spLocks noChangeArrowheads="1"/>
          </p:cNvSpPr>
          <p:nvPr/>
        </p:nvSpPr>
        <p:spPr bwMode="auto">
          <a:xfrm>
            <a:off x="7643813" y="5438775"/>
            <a:ext cx="785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ОТЧЕТ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3059113" y="1773238"/>
          <a:ext cx="6216650" cy="4829175"/>
        </p:xfrm>
        <a:graphic>
          <a:graphicData uri="http://schemas.openxmlformats.org/presentationml/2006/ole">
            <p:oleObj spid="_x0000_s1026" name="Диаграмма" r:id="rId3" imgW="4610243" imgH="3581448" progId="Excel.Sheet.8">
              <p:embed/>
            </p:oleObj>
          </a:graphicData>
        </a:graphic>
      </p:graphicFrame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38288"/>
          </a:xfrm>
        </p:spPr>
        <p:txBody>
          <a:bodyPr/>
          <a:lstStyle/>
          <a:p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</a:rPr>
              <a:t>Итоги предоставления </a:t>
            </a:r>
            <a:r>
              <a:rPr lang="ru-RU" sz="3600" dirty="0">
                <a:solidFill>
                  <a:srgbClr val="000099"/>
                </a:solidFill>
                <a:latin typeface="Times New Roman" pitchFamily="18" charset="0"/>
              </a:rPr>
              <a:t>государственной поддержки в 2012 году на развитие:</a:t>
            </a:r>
            <a:r>
              <a:rPr lang="ru-RU" sz="1200" dirty="0">
                <a:latin typeface="Times New Roman" pitchFamily="18" charset="0"/>
              </a:rPr>
              <a:t>                                                           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-1044575" y="1700213"/>
          <a:ext cx="6646863" cy="5157787"/>
        </p:xfrm>
        <a:graphic>
          <a:graphicData uri="http://schemas.openxmlformats.org/presentationml/2006/ole">
            <p:oleObj spid="_x0000_s1027" name="Диаграмма" r:id="rId4" imgW="5219652" imgH="3800475" progId="Excel.Sheet.8">
              <p:embed/>
            </p:oleObj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076825" y="2997200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/>
              <a:t>9,3 млн. руб.- ФБ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3" name="Rectangle 4"/>
          <p:cNvSpPr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Публичные обязательства по </a:t>
            </a:r>
            <a:r>
              <a:rPr lang="ru-RU" sz="3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развитию кадрового потенциала </a:t>
            </a:r>
            <a:endParaRPr lang="en-US" sz="36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сельского хозяйства</a:t>
            </a:r>
          </a:p>
          <a:p>
            <a:pPr algn="ctr"/>
            <a:endParaRPr lang="en-US" sz="36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54" name="Group 38"/>
          <p:cNvGraphicFramePr>
            <a:graphicFrameLocks noGrp="1"/>
          </p:cNvGraphicFramePr>
          <p:nvPr>
            <p:ph idx="4294967295"/>
          </p:nvPr>
        </p:nvGraphicFramePr>
        <p:xfrm>
          <a:off x="142844" y="1857364"/>
          <a:ext cx="8786874" cy="4580129"/>
        </p:xfrm>
        <a:graphic>
          <a:graphicData uri="http://schemas.openxmlformats.org/drawingml/2006/table">
            <a:tbl>
              <a:tblPr/>
              <a:tblGrid>
                <a:gridCol w="8786874"/>
              </a:tblGrid>
              <a:tr h="1180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доплата к пенсии руководителям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молодые специалисты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единовременная выплата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ежемесячная доплата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214313"/>
            <a:ext cx="8858250" cy="6215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504D">
                    <a:lumMod val="50000"/>
                  </a:srgbClr>
                </a:solidFill>
                <a:cs typeface="Arial" pitchFamily="34" charset="0"/>
              </a:rPr>
              <a:t>Изменениями от 18.10.2012 в закон Республики Марий Эл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504D">
                    <a:lumMod val="50000"/>
                  </a:srgbClr>
                </a:solidFill>
                <a:cs typeface="Arial" pitchFamily="34" charset="0"/>
              </a:rPr>
              <a:t>от 03.12.2004 № 54 – 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u="sng" dirty="0">
                <a:solidFill>
                  <a:srgbClr val="C0504D">
                    <a:lumMod val="50000"/>
                  </a:srgbClr>
                </a:solidFill>
                <a:cs typeface="Arial" pitchFamily="34" charset="0"/>
              </a:rPr>
              <a:t>«О государственной поддержке сельского хозяйства»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504D">
                    <a:lumMod val="50000"/>
                  </a:srgbClr>
                </a:solidFill>
                <a:cs typeface="Arial" pitchFamily="34" charset="0"/>
              </a:rPr>
              <a:t>увеличен возраст молодого специалиста до </a:t>
            </a:r>
            <a:r>
              <a:rPr lang="ru-RU" sz="4000" b="1" i="1" u="sng" dirty="0">
                <a:solidFill>
                  <a:srgbClr val="C0504D">
                    <a:lumMod val="50000"/>
                  </a:srgbClr>
                </a:solidFill>
                <a:cs typeface="Arial" pitchFamily="34" charset="0"/>
              </a:rPr>
              <a:t>35 лет </a:t>
            </a:r>
            <a:r>
              <a:rPr lang="ru-RU" sz="3600" b="1" dirty="0">
                <a:solidFill>
                  <a:srgbClr val="C0504D">
                    <a:lumMod val="50000"/>
                  </a:srgbClr>
                </a:solidFill>
                <a:cs typeface="Arial" pitchFamily="34" charset="0"/>
              </a:rPr>
              <a:t>включительно.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9138"/>
            <a:ext cx="9144000" cy="4689475"/>
          </a:xfrm>
        </p:spPr>
        <p:txBody>
          <a:bodyPr/>
          <a:lstStyle/>
          <a:p>
            <a:r>
              <a:rPr lang="en-US" sz="2800" b="1"/>
              <a:t>c 01</a:t>
            </a:r>
            <a:r>
              <a:rPr lang="ru-RU" sz="2800" b="1"/>
              <a:t>.01.2013 г. единовременная выплата  -        69 000 рублей</a:t>
            </a:r>
            <a:r>
              <a:rPr lang="en-US" sz="2800" b="1"/>
              <a:t> </a:t>
            </a:r>
            <a:r>
              <a:rPr lang="ru-RU" sz="2800" b="1"/>
              <a:t>(рост на 11500 рублей)</a:t>
            </a:r>
          </a:p>
          <a:p>
            <a:pPr>
              <a:buFontTx/>
              <a:buNone/>
            </a:pPr>
            <a:endParaRPr lang="ru-RU" sz="2800" b="1"/>
          </a:p>
          <a:p>
            <a:r>
              <a:rPr lang="ru-RU" sz="2800" b="1"/>
              <a:t>ежемесячная доплата к окладу в течение  года на предприятиях, где ЗП за предыдущий год ниже среднереспубликанского уровня по отрасли, выпускникам</a:t>
            </a:r>
            <a:r>
              <a:rPr lang="en-US" sz="2800" b="1"/>
              <a:t> </a:t>
            </a:r>
            <a:r>
              <a:rPr lang="ru-RU" sz="2800" b="1"/>
              <a:t>профессионального образования:</a:t>
            </a:r>
          </a:p>
          <a:p>
            <a:pPr>
              <a:buFontTx/>
              <a:buNone/>
            </a:pPr>
            <a:r>
              <a:rPr lang="ru-RU" sz="2800" b="1"/>
              <a:t>               высшего                - 5 750 рублей</a:t>
            </a:r>
          </a:p>
          <a:p>
            <a:pPr>
              <a:buFontTx/>
              <a:buNone/>
            </a:pPr>
            <a:r>
              <a:rPr lang="ru-RU" sz="2800" b="1"/>
              <a:t>               среднего                 -5 175 рублей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628775"/>
          </a:xfrm>
          <a:extLst/>
        </p:spPr>
        <p:txBody>
          <a:bodyPr/>
          <a:lstStyle/>
          <a:p>
            <a:r>
              <a:rPr lang="ru-RU" sz="3200" b="1">
                <a:solidFill>
                  <a:srgbClr val="632523"/>
                </a:solidFill>
                <a:cs typeface="Arial" charset="0"/>
              </a:rPr>
              <a:t>Молодым специалистам при условии трудоустройства</a:t>
            </a:r>
            <a:br>
              <a:rPr lang="ru-RU" sz="3200" b="1">
                <a:solidFill>
                  <a:srgbClr val="632523"/>
                </a:solidFill>
                <a:cs typeface="Arial" charset="0"/>
              </a:rPr>
            </a:br>
            <a:r>
              <a:rPr lang="ru-RU" sz="3200" b="1">
                <a:solidFill>
                  <a:srgbClr val="632523"/>
                </a:solidFill>
                <a:cs typeface="Arial" charset="0"/>
              </a:rPr>
              <a:t> в сельхозпредприятие выплачиваются</a:t>
            </a:r>
            <a:r>
              <a:rPr lang="en-US" sz="3200" b="1">
                <a:solidFill>
                  <a:srgbClr val="632523"/>
                </a:solidFill>
                <a:cs typeface="Arial" charset="0"/>
              </a:rPr>
              <a:t>:</a:t>
            </a:r>
            <a:endParaRPr lang="ru-RU" sz="3200" b="1">
              <a:solidFill>
                <a:srgbClr val="632523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3838" y="2997200"/>
            <a:ext cx="8920162" cy="20891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1600" b="1">
              <a:solidFill>
                <a:srgbClr val="990033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990033"/>
                </a:solidFill>
                <a:latin typeface="Times New Roman" pitchFamily="18" charset="0"/>
              </a:rPr>
              <a:t>численности работающих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rgbClr val="990033"/>
                </a:solidFill>
                <a:latin typeface="Times New Roman" pitchFamily="18" charset="0"/>
              </a:rPr>
              <a:t>     на предприятии не </a:t>
            </a:r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&lt;</a:t>
            </a:r>
            <a:r>
              <a:rPr lang="ru-RU" sz="2800" b="1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70 </a:t>
            </a:r>
            <a:r>
              <a:rPr lang="ru-RU" sz="2800" b="1">
                <a:solidFill>
                  <a:srgbClr val="990033"/>
                </a:solidFill>
                <a:latin typeface="Times New Roman" pitchFamily="18" charset="0"/>
              </a:rPr>
              <a:t>человек</a:t>
            </a:r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;</a:t>
            </a:r>
            <a:endParaRPr lang="ru-RU" sz="2800" b="1">
              <a:solidFill>
                <a:srgbClr val="990033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800" b="1">
              <a:solidFill>
                <a:srgbClr val="990033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b="1">
                <a:solidFill>
                  <a:srgbClr val="990033"/>
                </a:solidFill>
                <a:latin typeface="Times New Roman" pitchFamily="18" charset="0"/>
              </a:rPr>
              <a:t>наличия не </a:t>
            </a:r>
            <a:r>
              <a:rPr lang="en-US" sz="2800" b="1">
                <a:solidFill>
                  <a:srgbClr val="990033"/>
                </a:solidFill>
                <a:latin typeface="Times New Roman" pitchFamily="18" charset="0"/>
              </a:rPr>
              <a:t>&lt; </a:t>
            </a:r>
            <a:r>
              <a:rPr lang="ru-RU" sz="2800" b="1">
                <a:solidFill>
                  <a:srgbClr val="990033"/>
                </a:solidFill>
                <a:latin typeface="Times New Roman" pitchFamily="18" charset="0"/>
              </a:rPr>
              <a:t>1 тыс.га земельных угодий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ru-RU" sz="32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ru-RU" sz="32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ru-RU" sz="32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ru-RU" sz="3200" b="1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Доплата к пенсии назначается руководителям сельхозпредприятий, проработавшим в указанной должности не менее 15 лет, по достижении пенсионного возраста, при соблюдении условий</a:t>
            </a: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:</a:t>
            </a: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Государственная поддержка </a:t>
            </a:r>
          </a:p>
          <a:p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отрасли сельского хозяйства</a:t>
            </a:r>
          </a:p>
          <a:p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в республике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осуществлялась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в рамках</a:t>
            </a:r>
          </a:p>
          <a:p>
            <a:endParaRPr lang="ru-RU" sz="2400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79388" y="2060575"/>
            <a:ext cx="8785225" cy="29511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2060575"/>
            <a:ext cx="8496300" cy="2808288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3200" b="1">
                <a:latin typeface="Times New Roman" pitchFamily="18" charset="0"/>
              </a:rPr>
              <a:t>Республиканской целевой программы:</a:t>
            </a:r>
            <a:r>
              <a:rPr lang="ru-RU" sz="2800" b="1">
                <a:latin typeface="Times New Roman" pitchFamily="18" charset="0"/>
              </a:rPr>
              <a:t> </a:t>
            </a:r>
            <a:br>
              <a:rPr lang="ru-RU" sz="2800" b="1">
                <a:latin typeface="Times New Roman" pitchFamily="18" charset="0"/>
              </a:rPr>
            </a:br>
            <a:r>
              <a:rPr lang="ru-RU" sz="2800" b="1">
                <a:latin typeface="Times New Roman" pitchFamily="18" charset="0"/>
              </a:rPr>
              <a:t/>
            </a:r>
            <a:br>
              <a:rPr lang="ru-RU" sz="2800" b="1">
                <a:latin typeface="Times New Roman" pitchFamily="18" charset="0"/>
              </a:rPr>
            </a:br>
            <a:r>
              <a:rPr lang="ru-RU" sz="3200" b="1">
                <a:latin typeface="Times New Roman" pitchFamily="18" charset="0"/>
              </a:rPr>
              <a:t>«Развитие сельского хозяйства                                   и регулирование рынков сельскохозяйственной продукции, </a:t>
            </a:r>
            <a:br>
              <a:rPr lang="ru-RU" sz="3200" b="1">
                <a:latin typeface="Times New Roman" pitchFamily="18" charset="0"/>
              </a:rPr>
            </a:br>
            <a:r>
              <a:rPr lang="ru-RU" sz="3200" b="1">
                <a:latin typeface="Times New Roman" pitchFamily="18" charset="0"/>
              </a:rPr>
              <a:t>сырья и продовольствия на 2009-2012 гг.»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50825" y="5013325"/>
            <a:ext cx="8640763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на условиях софинансирования</a:t>
            </a:r>
            <a:r>
              <a:rPr lang="ru-RU" sz="2400">
                <a:latin typeface="Times New Roman" pitchFamily="18" charset="0"/>
              </a:rPr>
              <a:t> из федерального бюджета</a:t>
            </a:r>
          </a:p>
          <a:p>
            <a:pPr algn="ctr"/>
            <a:r>
              <a:rPr lang="ru-RU" sz="2400">
                <a:latin typeface="Times New Roman" pitchFamily="18" charset="0"/>
              </a:rPr>
              <a:t> мероприятий Федеральной целевой программы: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«Государственная программа развития сельского хозяйства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и регулирования рынков сельскохозяйственной продукции,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сырья и продовольствия на 2008-2012 гг.»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708400" y="1628775"/>
            <a:ext cx="1441450" cy="431800"/>
          </a:xfrm>
          <a:prstGeom prst="downArrow">
            <a:avLst>
              <a:gd name="adj1" fmla="val 42139"/>
              <a:gd name="adj2" fmla="val 38236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142852"/>
            <a:ext cx="9144000" cy="10001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</a:rPr>
              <a:t>Государственная поддержка сельского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</a:rPr>
              <a:t>хозяйства</a:t>
            </a:r>
            <a:br>
              <a:rPr lang="ru-RU" sz="2800" b="1" dirty="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</a:rPr>
              <a:t> с 2013 года: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1071546"/>
            <a:ext cx="8929718" cy="545147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400" b="1" dirty="0" smtClean="0">
                <a:latin typeface="Times New Roman" pitchFamily="18" charset="0"/>
              </a:rPr>
              <a:t>Планируется </a:t>
            </a:r>
            <a:r>
              <a:rPr lang="ru-RU" sz="2400" b="1" dirty="0">
                <a:latin typeface="Times New Roman" pitchFamily="18" charset="0"/>
              </a:rPr>
              <a:t>в рамках </a:t>
            </a:r>
            <a:r>
              <a:rPr lang="ru-RU" sz="2400" b="1" dirty="0" smtClean="0">
                <a:latin typeface="Times New Roman" pitchFamily="18" charset="0"/>
              </a:rPr>
              <a:t>ГП </a:t>
            </a:r>
            <a:r>
              <a:rPr lang="ru-RU" sz="2400" b="1" dirty="0">
                <a:latin typeface="Times New Roman" pitchFamily="18" charset="0"/>
              </a:rPr>
              <a:t>«Развитие сельского хозяйства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и регулирование рынков сельскохозяйственной продукции, сырья и продовольствия          в Республике Марий Эл на </a:t>
            </a:r>
            <a:r>
              <a:rPr lang="ru-RU" sz="2400" b="1" dirty="0" smtClean="0">
                <a:latin typeface="Times New Roman" pitchFamily="18" charset="0"/>
              </a:rPr>
              <a:t>2013-2020 </a:t>
            </a:r>
            <a:r>
              <a:rPr lang="ru-RU" sz="2400" b="1" dirty="0">
                <a:latin typeface="Times New Roman" pitchFamily="18" charset="0"/>
              </a:rPr>
              <a:t>годы</a:t>
            </a:r>
            <a:r>
              <a:rPr lang="ru-RU" sz="2400" b="1" dirty="0" smtClean="0">
                <a:latin typeface="Times New Roman" pitchFamily="18" charset="0"/>
              </a:rPr>
              <a:t>».</a:t>
            </a:r>
            <a:endParaRPr lang="ru-RU" sz="2400" b="1" dirty="0">
              <a:latin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Более 70 процентов от общего объема бюджетных ассигнований на поддержку АПК в рамках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ГП будут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занимать субсидии на возмещение части затрат на уплату процентов по кредитам.</a:t>
            </a:r>
            <a:r>
              <a:rPr lang="ru-RU" sz="2400" b="1" dirty="0">
                <a:latin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ru-RU" sz="2400" b="1" dirty="0" smtClean="0">
                <a:latin typeface="Times New Roman" pitchFamily="18" charset="0"/>
              </a:rPr>
              <a:t>Увеличится </a:t>
            </a:r>
            <a:r>
              <a:rPr lang="ru-RU" sz="2400" b="1" dirty="0">
                <a:latin typeface="Times New Roman" pitchFamily="18" charset="0"/>
              </a:rPr>
              <a:t>уровень финансового обеспечения мероприятий, связанных с поддержкой малых форм хозяйствования на селе, продолжится финансовое обеспечение отраслей животноводства и растениеводства.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8477250" y="6623050"/>
            <a:ext cx="7556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85012F-501F-4882-9E0E-7933A85E7E51}" type="slidenum">
              <a:rPr lang="ru-RU" sz="1200">
                <a:solidFill>
                  <a:schemeClr val="bg2"/>
                </a:solidFill>
              </a:rPr>
              <a:pPr algn="r"/>
              <a:t>4</a:t>
            </a:fld>
            <a:endParaRPr lang="ru-RU" sz="1200">
              <a:solidFill>
                <a:schemeClr val="bg2"/>
              </a:solidFill>
            </a:endParaRPr>
          </a:p>
        </p:txBody>
      </p:sp>
      <p:sp>
        <p:nvSpPr>
          <p:cNvPr id="409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9563"/>
            <a:ext cx="7972425" cy="725487"/>
          </a:xfrm>
        </p:spPr>
        <p:txBody>
          <a:bodyPr>
            <a:normAutofit fontScale="90000"/>
          </a:bodyPr>
          <a:lstStyle/>
          <a:p>
            <a:r>
              <a:rPr lang="ru-RU" sz="3200" b="1">
                <a:solidFill>
                  <a:srgbClr val="800000"/>
                </a:solidFill>
                <a:cs typeface="Arial" charset="0"/>
              </a:rPr>
              <a:t>Основные направления Госпрограммы сельского хозяйства на 2013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42844" y="1571612"/>
          <a:ext cx="8786874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4262"/>
                <a:gridCol w="1822612"/>
              </a:tblGrid>
              <a:tr h="991138"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направлений</a:t>
                      </a:r>
                      <a:endParaRPr lang="ru-RU" sz="2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Расходы</a:t>
                      </a:r>
                      <a:endParaRPr lang="ru-RU" sz="2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891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Развитие растениеводства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104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Развитие животноводства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3892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малых форм хозяйствования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42079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346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23" name="TextBox 1"/>
          <p:cNvSpPr txBox="1">
            <a:spLocks noChangeArrowheads="1"/>
          </p:cNvSpPr>
          <p:nvPr/>
        </p:nvSpPr>
        <p:spPr bwMode="auto">
          <a:xfrm>
            <a:off x="6911975" y="1143000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cs typeface="Arial" charset="0"/>
              </a:rPr>
              <a:t>млн.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H="1">
            <a:off x="3276600" y="1773238"/>
            <a:ext cx="719138" cy="20161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5292725" y="1773238"/>
            <a:ext cx="790575" cy="2374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643306" y="2357430"/>
            <a:ext cx="2016125" cy="1295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5832475" y="3860800"/>
            <a:ext cx="3311525" cy="1295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>
              <a:latin typeface="Times New Roman" pitchFamily="18" charset="0"/>
            </a:endParaRP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900113" y="3789363"/>
            <a:ext cx="4464050" cy="26638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>
              <a:latin typeface="Times New Roman" pitchFamily="18" charset="0"/>
            </a:endParaRPr>
          </a:p>
          <a:p>
            <a:pPr algn="ctr"/>
            <a:r>
              <a:rPr lang="ru-RU" sz="2000"/>
              <a:t> 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5724525" y="1916113"/>
            <a:ext cx="3419475" cy="1295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>
              <a:latin typeface="Times New Roman" pitchFamily="18" charset="0"/>
            </a:endParaRP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0" y="1412875"/>
            <a:ext cx="3600450" cy="18732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>
              <a:latin typeface="Times New Roman" pitchFamily="18" charset="0"/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857224" y="4000504"/>
            <a:ext cx="4464050" cy="26638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42 млн. рублей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Животноводство,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 в том числе субсидия 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на 1 литр товарного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 молока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5832475" y="4076700"/>
            <a:ext cx="3311525" cy="151288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29 млн. рублей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Гранты и субсидии</a:t>
            </a:r>
          </a:p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 развитие малых 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 хозяйствования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0" y="1628775"/>
            <a:ext cx="3600450" cy="22320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242 млн. рублей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Субсидирование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части</a:t>
            </a:r>
          </a:p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 процентных расходов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кредитам и займам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2627313" y="908050"/>
            <a:ext cx="793750" cy="576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92138" y="4052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5724525" y="2060575"/>
            <a:ext cx="3419475" cy="16557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33 млн. рублей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 Растениеводство,</a:t>
            </a:r>
          </a:p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 в том числе </a:t>
            </a:r>
          </a:p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субсидия на 1 га </a:t>
            </a:r>
          </a:p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посевных площадей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6011863" y="1628775"/>
            <a:ext cx="288925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3419475" y="115888"/>
            <a:ext cx="4608513" cy="16573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412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Господдержка АПК </a:t>
            </a:r>
          </a:p>
          <a:p>
            <a:pPr algn="ctr"/>
            <a:r>
              <a:rPr lang="ru-RU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 2013 году</a:t>
            </a:r>
            <a:endParaRPr lang="ru-RU" sz="2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3571868" y="2357430"/>
            <a:ext cx="2160587" cy="1584325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Всего</a:t>
            </a:r>
          </a:p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346</a:t>
            </a:r>
            <a:endParaRPr lang="ru-RU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млн.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260350"/>
            <a:ext cx="8928100" cy="6121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sz="3600" b="1" dirty="0">
                <a:solidFill>
                  <a:schemeClr val="tx1"/>
                </a:solidFill>
              </a:rPr>
              <a:t>Постановлениями Правительства Российской Федерации от </a:t>
            </a:r>
          </a:p>
          <a:p>
            <a:pPr>
              <a:lnSpc>
                <a:spcPct val="120000"/>
              </a:lnSpc>
            </a:pPr>
            <a:r>
              <a:rPr lang="ru-RU" sz="3600" b="1" dirty="0">
                <a:solidFill>
                  <a:schemeClr val="tx1"/>
                </a:solidFill>
              </a:rPr>
              <a:t>28 февраля 2012 г. №165 и №166 утверждены Правила предоставления субсидий из ФБ на</a:t>
            </a:r>
            <a:r>
              <a:rPr lang="en-US" sz="3600" b="1" dirty="0">
                <a:solidFill>
                  <a:schemeClr val="tx1"/>
                </a:solidFill>
              </a:rPr>
              <a:t>:</a:t>
            </a:r>
            <a:endParaRPr lang="ru-RU" sz="3600" b="1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ru-RU" sz="3600" b="1" dirty="0">
                <a:solidFill>
                  <a:srgbClr val="993300"/>
                </a:solidFill>
              </a:rPr>
              <a:t>  </a:t>
            </a:r>
            <a:r>
              <a:rPr lang="ru-RU" b="1" dirty="0">
                <a:solidFill>
                  <a:srgbClr val="993300"/>
                </a:solidFill>
              </a:rPr>
              <a:t>развитие семейных животноводческих                    ферм</a:t>
            </a:r>
            <a:r>
              <a:rPr lang="en-US" b="1" dirty="0">
                <a:solidFill>
                  <a:srgbClr val="993300"/>
                </a:solidFill>
              </a:rPr>
              <a:t>;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b="1" dirty="0">
                <a:solidFill>
                  <a:srgbClr val="993300"/>
                </a:solidFill>
              </a:rPr>
              <a:t> </a:t>
            </a:r>
            <a:r>
              <a:rPr lang="ru-RU" b="1" dirty="0">
                <a:solidFill>
                  <a:srgbClr val="993300"/>
                </a:solidFill>
              </a:rPr>
              <a:t> поддержку начинающих фермеров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539750" y="981075"/>
            <a:ext cx="8064500" cy="1728788"/>
            <a:chOff x="340" y="799"/>
            <a:chExt cx="5080" cy="1089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340" y="799"/>
              <a:ext cx="5080" cy="1089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rgbClr val="FFCC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" name="Group 46"/>
            <p:cNvGrpSpPr>
              <a:grpSpLocks/>
            </p:cNvGrpSpPr>
            <p:nvPr/>
          </p:nvGrpSpPr>
          <p:grpSpPr bwMode="auto">
            <a:xfrm>
              <a:off x="521" y="1253"/>
              <a:ext cx="876" cy="454"/>
              <a:chOff x="521" y="1253"/>
              <a:chExt cx="876" cy="454"/>
            </a:xfrm>
          </p:grpSpPr>
          <p:sp>
            <p:nvSpPr>
              <p:cNvPr id="23561" name="AutoShape 9"/>
              <p:cNvSpPr>
                <a:spLocks noChangeArrowheads="1"/>
              </p:cNvSpPr>
              <p:nvPr/>
            </p:nvSpPr>
            <p:spPr bwMode="auto">
              <a:xfrm>
                <a:off x="521" y="1253"/>
                <a:ext cx="876" cy="45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66" name="Text Box 14"/>
              <p:cNvSpPr txBox="1">
                <a:spLocks noChangeArrowheads="1"/>
              </p:cNvSpPr>
              <p:nvPr/>
            </p:nvSpPr>
            <p:spPr bwMode="auto">
              <a:xfrm>
                <a:off x="657" y="1389"/>
                <a:ext cx="6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600" b="1">
                    <a:solidFill>
                      <a:srgbClr val="225837"/>
                    </a:solidFill>
                  </a:rPr>
                  <a:t>Лимиты</a:t>
                </a:r>
              </a:p>
            </p:txBody>
          </p:sp>
        </p:grp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453" y="1253"/>
              <a:ext cx="876" cy="454"/>
              <a:chOff x="1429" y="1253"/>
              <a:chExt cx="876" cy="454"/>
            </a:xfrm>
          </p:grpSpPr>
          <p:sp>
            <p:nvSpPr>
              <p:cNvPr id="23562" name="AutoShape 10"/>
              <p:cNvSpPr>
                <a:spLocks noChangeArrowheads="1"/>
              </p:cNvSpPr>
              <p:nvPr/>
            </p:nvSpPr>
            <p:spPr bwMode="auto">
              <a:xfrm>
                <a:off x="1429" y="1253"/>
                <a:ext cx="876" cy="45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67" name="Text Box 15"/>
              <p:cNvSpPr txBox="1">
                <a:spLocks noChangeArrowheads="1"/>
              </p:cNvSpPr>
              <p:nvPr/>
            </p:nvSpPr>
            <p:spPr bwMode="auto">
              <a:xfrm>
                <a:off x="1474" y="1298"/>
                <a:ext cx="81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600" b="1">
                    <a:solidFill>
                      <a:srgbClr val="225837"/>
                    </a:solidFill>
                  </a:rPr>
                  <a:t>Согласо-вание</a:t>
                </a:r>
              </a:p>
            </p:txBody>
          </p:sp>
        </p:grpSp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2391" y="1253"/>
              <a:ext cx="876" cy="454"/>
              <a:chOff x="2367" y="1253"/>
              <a:chExt cx="876" cy="454"/>
            </a:xfrm>
          </p:grpSpPr>
          <p:sp>
            <p:nvSpPr>
              <p:cNvPr id="23563" name="AutoShape 11"/>
              <p:cNvSpPr>
                <a:spLocks noChangeArrowheads="1"/>
              </p:cNvSpPr>
              <p:nvPr/>
            </p:nvSpPr>
            <p:spPr bwMode="auto">
              <a:xfrm>
                <a:off x="2367" y="1253"/>
                <a:ext cx="876" cy="45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68" name="Text Box 16"/>
              <p:cNvSpPr txBox="1">
                <a:spLocks noChangeArrowheads="1"/>
              </p:cNvSpPr>
              <p:nvPr/>
            </p:nvSpPr>
            <p:spPr bwMode="auto">
              <a:xfrm>
                <a:off x="2381" y="1358"/>
                <a:ext cx="86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>
                    <a:solidFill>
                      <a:srgbClr val="225837"/>
                    </a:solidFill>
                    <a:latin typeface="Arial Narrow" pitchFamily="34" charset="0"/>
                  </a:rPr>
                  <a:t>Соглашение</a:t>
                </a:r>
              </a:p>
            </p:txBody>
          </p: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3300" y="1253"/>
              <a:ext cx="952" cy="454"/>
              <a:chOff x="3243" y="1253"/>
              <a:chExt cx="952" cy="454"/>
            </a:xfrm>
          </p:grpSpPr>
          <p:sp>
            <p:nvSpPr>
              <p:cNvPr id="23565" name="AutoShape 13"/>
              <p:cNvSpPr>
                <a:spLocks noChangeArrowheads="1"/>
              </p:cNvSpPr>
              <p:nvPr/>
            </p:nvSpPr>
            <p:spPr bwMode="auto">
              <a:xfrm>
                <a:off x="3275" y="1253"/>
                <a:ext cx="876" cy="45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69" name="Text Box 17"/>
              <p:cNvSpPr txBox="1">
                <a:spLocks noChangeArrowheads="1"/>
              </p:cNvSpPr>
              <p:nvPr/>
            </p:nvSpPr>
            <p:spPr bwMode="auto">
              <a:xfrm>
                <a:off x="3243" y="1295"/>
                <a:ext cx="952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600" b="1">
                    <a:solidFill>
                      <a:srgbClr val="225837"/>
                    </a:solidFill>
                  </a:rPr>
                  <a:t>Финанси-рование</a:t>
                </a:r>
              </a:p>
            </p:txBody>
          </p:sp>
        </p:grpSp>
        <p:grpSp>
          <p:nvGrpSpPr>
            <p:cNvPr id="8" name="Group 47"/>
            <p:cNvGrpSpPr>
              <a:grpSpLocks/>
            </p:cNvGrpSpPr>
            <p:nvPr/>
          </p:nvGrpSpPr>
          <p:grpSpPr bwMode="auto">
            <a:xfrm>
              <a:off x="4272" y="1253"/>
              <a:ext cx="876" cy="454"/>
              <a:chOff x="4272" y="1253"/>
              <a:chExt cx="876" cy="454"/>
            </a:xfrm>
          </p:grpSpPr>
          <p:sp>
            <p:nvSpPr>
              <p:cNvPr id="23564" name="AutoShape 12"/>
              <p:cNvSpPr>
                <a:spLocks noChangeArrowheads="1"/>
              </p:cNvSpPr>
              <p:nvPr/>
            </p:nvSpPr>
            <p:spPr bwMode="auto">
              <a:xfrm>
                <a:off x="4272" y="1253"/>
                <a:ext cx="876" cy="45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70" name="Text Box 18"/>
              <p:cNvSpPr txBox="1">
                <a:spLocks noChangeArrowheads="1"/>
              </p:cNvSpPr>
              <p:nvPr/>
            </p:nvSpPr>
            <p:spPr bwMode="auto">
              <a:xfrm>
                <a:off x="4286" y="1298"/>
                <a:ext cx="77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500" b="1">
                    <a:solidFill>
                      <a:srgbClr val="225837"/>
                    </a:solidFill>
                    <a:latin typeface="Arial Narrow" pitchFamily="34" charset="0"/>
                  </a:rPr>
                  <a:t>Отчетность и контроль</a:t>
                </a:r>
              </a:p>
            </p:txBody>
          </p:sp>
        </p:grpSp>
        <p:sp>
          <p:nvSpPr>
            <p:cNvPr id="23594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1610" y="935"/>
              <a:ext cx="2550" cy="1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9050">
                    <a:solidFill>
                      <a:srgbClr val="316600"/>
                    </a:solidFill>
                    <a:round/>
                    <a:headEnd/>
                    <a:tailEnd/>
                  </a:ln>
                  <a:solidFill>
                    <a:srgbClr val="56C7AA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Минсельхоз России </a:t>
              </a:r>
            </a:p>
          </p:txBody>
        </p:sp>
      </p:grp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539750" y="3357563"/>
            <a:ext cx="8064500" cy="1728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1C25D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AutoShape 21"/>
          <p:cNvSpPr>
            <a:spLocks noChangeArrowheads="1"/>
          </p:cNvSpPr>
          <p:nvPr/>
        </p:nvSpPr>
        <p:spPr bwMode="auto">
          <a:xfrm>
            <a:off x="971550" y="4078288"/>
            <a:ext cx="160655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EEF23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AutoShape 22"/>
          <p:cNvSpPr>
            <a:spLocks noChangeArrowheads="1"/>
          </p:cNvSpPr>
          <p:nvPr/>
        </p:nvSpPr>
        <p:spPr bwMode="auto">
          <a:xfrm>
            <a:off x="6443663" y="4078288"/>
            <a:ext cx="160655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EEF23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5" name="AutoShape 23"/>
          <p:cNvSpPr>
            <a:spLocks noChangeArrowheads="1"/>
          </p:cNvSpPr>
          <p:nvPr/>
        </p:nvSpPr>
        <p:spPr bwMode="auto">
          <a:xfrm>
            <a:off x="4643438" y="4078288"/>
            <a:ext cx="160655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EEF23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971550" y="4135438"/>
            <a:ext cx="1512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00C8"/>
                </a:solidFill>
              </a:rPr>
              <a:t>Региональная программа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572000" y="4206875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00EA"/>
                </a:solidFill>
              </a:rPr>
              <a:t>Финансирование участников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6659563" y="4135438"/>
            <a:ext cx="1225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00EA"/>
                </a:solidFill>
              </a:rPr>
              <a:t>Отчетность и контроль</a:t>
            </a: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V="1">
            <a:off x="1692275" y="2420938"/>
            <a:ext cx="1223963" cy="16557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4356100" y="2708275"/>
            <a:ext cx="0" cy="6492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5651500" y="2420938"/>
            <a:ext cx="0" cy="936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V="1">
            <a:off x="7164388" y="2420938"/>
            <a:ext cx="0" cy="16557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4" name="AutoShape 32"/>
          <p:cNvSpPr>
            <a:spLocks noChangeArrowheads="1"/>
          </p:cNvSpPr>
          <p:nvPr/>
        </p:nvSpPr>
        <p:spPr bwMode="auto">
          <a:xfrm>
            <a:off x="3419475" y="5592763"/>
            <a:ext cx="2087563" cy="1008062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Участник 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программы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4787900" y="4797425"/>
            <a:ext cx="720725" cy="7191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6" name="AutoShape 34"/>
          <p:cNvSpPr>
            <a:spLocks noChangeArrowheads="1"/>
          </p:cNvSpPr>
          <p:nvPr/>
        </p:nvSpPr>
        <p:spPr bwMode="auto">
          <a:xfrm>
            <a:off x="2339975" y="4652963"/>
            <a:ext cx="2303463" cy="935037"/>
          </a:xfrm>
          <a:prstGeom prst="curvedDownArrow">
            <a:avLst>
              <a:gd name="adj1" fmla="val 49270"/>
              <a:gd name="adj2" fmla="val 98540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7" name="AutoShape 35"/>
          <p:cNvSpPr>
            <a:spLocks noChangeArrowheads="1"/>
          </p:cNvSpPr>
          <p:nvPr/>
        </p:nvSpPr>
        <p:spPr bwMode="auto">
          <a:xfrm>
            <a:off x="2820988" y="4078288"/>
            <a:ext cx="160655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EEF236">
                  <a:alpha val="85001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3059113" y="4276725"/>
            <a:ext cx="1081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0000EA"/>
                </a:solidFill>
              </a:rPr>
              <a:t>Конкурс</a:t>
            </a:r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 flipV="1">
            <a:off x="5435600" y="4724400"/>
            <a:ext cx="1368425" cy="936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5435600" y="6308725"/>
            <a:ext cx="792163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91" name="AutoShape 39"/>
          <p:cNvSpPr>
            <a:spLocks noChangeArrowheads="1"/>
          </p:cNvSpPr>
          <p:nvPr/>
        </p:nvSpPr>
        <p:spPr bwMode="auto">
          <a:xfrm>
            <a:off x="6227763" y="5013325"/>
            <a:ext cx="2916237" cy="1700213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EEF236"/>
              </a:gs>
              <a:gs pos="100000">
                <a:srgbClr val="008000"/>
              </a:gs>
            </a:gsLst>
            <a:lin ang="270000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286640"/>
                </a:solidFill>
              </a:rPr>
              <a:t>Создание </a:t>
            </a:r>
          </a:p>
          <a:p>
            <a:pPr algn="ctr"/>
            <a:r>
              <a:rPr lang="ru-RU" i="1">
                <a:solidFill>
                  <a:srgbClr val="286640"/>
                </a:solidFill>
              </a:rPr>
              <a:t>(реконструкция)</a:t>
            </a:r>
          </a:p>
          <a:p>
            <a:pPr algn="ctr"/>
            <a:r>
              <a:rPr lang="ru-RU" i="1">
                <a:solidFill>
                  <a:srgbClr val="286640"/>
                </a:solidFill>
              </a:rPr>
              <a:t>семейной фермы,</a:t>
            </a:r>
          </a:p>
          <a:p>
            <a:pPr algn="ctr"/>
            <a:r>
              <a:rPr lang="ru-RU" i="1">
                <a:solidFill>
                  <a:srgbClr val="286640"/>
                </a:solidFill>
              </a:rPr>
              <a:t>закупка скота и </a:t>
            </a:r>
          </a:p>
          <a:p>
            <a:pPr algn="ctr"/>
            <a:r>
              <a:rPr lang="ru-RU" i="1">
                <a:solidFill>
                  <a:srgbClr val="286640"/>
                </a:solidFill>
              </a:rPr>
              <a:t>оборудования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0188" y="44450"/>
            <a:ext cx="8662987" cy="719138"/>
          </a:xfrm>
          <a:noFill/>
        </p:spPr>
        <p:txBody>
          <a:bodyPr/>
          <a:lstStyle/>
          <a:p>
            <a:pPr algn="l"/>
            <a:r>
              <a:rPr lang="ru-RU" sz="4000" b="1" smtClean="0">
                <a:solidFill>
                  <a:srgbClr val="31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Реализация программы</a:t>
            </a:r>
          </a:p>
        </p:txBody>
      </p:sp>
      <p:sp>
        <p:nvSpPr>
          <p:cNvPr id="23601" name="WordArt 49"/>
          <p:cNvSpPr>
            <a:spLocks noChangeArrowheads="1" noChangeShapeType="1" noTextEdit="1"/>
          </p:cNvSpPr>
          <p:nvPr/>
        </p:nvSpPr>
        <p:spPr bwMode="auto">
          <a:xfrm>
            <a:off x="2484438" y="3503613"/>
            <a:ext cx="446405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50000">
                      <a:srgbClr val="FFFF00"/>
                    </a:gs>
                    <a:gs pos="100000">
                      <a:srgbClr val="FF9933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Субъект Российской Федерации</a:t>
            </a:r>
          </a:p>
        </p:txBody>
      </p:sp>
      <p:sp>
        <p:nvSpPr>
          <p:cNvPr id="23603" name="AutoShape 51"/>
          <p:cNvSpPr>
            <a:spLocks noChangeArrowheads="1"/>
          </p:cNvSpPr>
          <p:nvPr/>
        </p:nvSpPr>
        <p:spPr bwMode="auto">
          <a:xfrm>
            <a:off x="323850" y="5589588"/>
            <a:ext cx="2806700" cy="1008062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Глава крестьянского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(фермерского) хозяйства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0" y="4445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4000" b="1">
                <a:solidFill>
                  <a:srgbClr val="31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КФХ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916238" y="386080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ru-RU" b="1">
              <a:solidFill>
                <a:srgbClr val="BE0A0E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964612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en-US" sz="1600" b="1">
                <a:solidFill>
                  <a:srgbClr val="2A5400"/>
                </a:solidFill>
              </a:rPr>
              <a:t>   </a:t>
            </a:r>
            <a:r>
              <a:rPr lang="ru-RU" sz="1600" b="1">
                <a:solidFill>
                  <a:srgbClr val="2A5400"/>
                </a:solidFill>
              </a:rPr>
              <a:t>Гражданин Российской Федерации, независимо от регистрации места жительства</a:t>
            </a:r>
            <a:endParaRPr lang="en-US" sz="1600" b="1">
              <a:solidFill>
                <a:srgbClr val="2A5400"/>
              </a:solidFill>
            </a:endParaRP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en-US" sz="1600" b="1">
                <a:solidFill>
                  <a:srgbClr val="2A5400"/>
                </a:solidFill>
              </a:rPr>
              <a:t> </a:t>
            </a:r>
            <a:r>
              <a:rPr lang="ru-RU" sz="1600" b="1">
                <a:solidFill>
                  <a:srgbClr val="2A5400"/>
                </a:solidFill>
              </a:rPr>
              <a:t>  </a:t>
            </a:r>
            <a:r>
              <a:rPr lang="ru-RU" sz="1600" b="1">
                <a:solidFill>
                  <a:schemeClr val="accent1"/>
                </a:solidFill>
              </a:rPr>
              <a:t>Возраст не старше 55 лет или средний возраст членов КФХ, занятых активным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None/>
            </a:pPr>
            <a:r>
              <a:rPr lang="ru-RU" sz="1600" b="1">
                <a:solidFill>
                  <a:schemeClr val="accent1"/>
                </a:solidFill>
              </a:rPr>
              <a:t>сельскохозяйственным трудом в рамках КФХ, не старше 40 лет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2A5400"/>
                </a:solidFill>
              </a:rPr>
              <a:t>    отсутствие просроченных обязательств перед бюджетом и внебюджетными фондами, задолженностей по кредитам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chemeClr val="accent1"/>
                </a:solidFill>
              </a:rPr>
              <a:t>     Имеет бизнес-план по развитию КФХ и план расходов запрашиваемой  субсидии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2A5400"/>
                </a:solidFill>
              </a:rPr>
              <a:t>     КФХ является микропредприятием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2A5400"/>
                </a:solidFill>
              </a:rPr>
              <a:t>     </a:t>
            </a:r>
            <a:r>
              <a:rPr lang="ru-RU" sz="1600" b="1">
                <a:solidFill>
                  <a:schemeClr val="accent1"/>
                </a:solidFill>
              </a:rPr>
              <a:t>Имеются планы реализации производимой КФХ сельхозпродукции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2A5400"/>
                </a:solidFill>
              </a:rPr>
              <a:t>     Имеются предложения по созданию в КФХ не менее 3-х и </a:t>
            </a:r>
            <a:br>
              <a:rPr lang="ru-RU" sz="1600" b="1">
                <a:solidFill>
                  <a:srgbClr val="2A5400"/>
                </a:solidFill>
              </a:rPr>
            </a:br>
            <a:r>
              <a:rPr lang="ru-RU" sz="1600" b="1">
                <a:solidFill>
                  <a:srgbClr val="2A5400"/>
                </a:solidFill>
              </a:rPr>
              <a:t>не более 15 рабочих мест</a:t>
            </a: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r>
              <a:rPr lang="ru-RU" sz="1600" b="1">
                <a:solidFill>
                  <a:srgbClr val="2A5400"/>
                </a:solidFill>
              </a:rPr>
              <a:t>     </a:t>
            </a:r>
            <a:r>
              <a:rPr lang="ru-RU" sz="1600" b="1">
                <a:solidFill>
                  <a:schemeClr val="accent1"/>
                </a:solidFill>
              </a:rPr>
              <a:t>Имеются собственные средства или имущество на сумму не менее 40 % от стоимости проводимых мероприятий (либо 10 % -  </a:t>
            </a:r>
            <a:r>
              <a:rPr lang="ru-RU">
                <a:solidFill>
                  <a:schemeClr val="accent1"/>
                </a:solidFill>
              </a:rPr>
              <a:t>собственные средства или имущество и 30 % - кредитные средства)</a:t>
            </a:r>
            <a:r>
              <a:rPr lang="ru-RU"/>
              <a:t> </a:t>
            </a:r>
            <a:endParaRPr lang="ru-RU" sz="1600">
              <a:solidFill>
                <a:schemeClr val="accent1"/>
              </a:solidFill>
            </a:endParaRPr>
          </a:p>
          <a:p>
            <a:pPr>
              <a:spcBef>
                <a:spcPct val="10000"/>
              </a:spcBef>
              <a:buClr>
                <a:srgbClr val="BE0A0E"/>
              </a:buClr>
              <a:buSzPct val="115000"/>
              <a:buFont typeface="Wingdings" pitchFamily="2" charset="2"/>
              <a:buChar char="þ"/>
            </a:pPr>
            <a:endParaRPr lang="ru-RU" sz="1600">
              <a:solidFill>
                <a:schemeClr val="accent1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979613" y="5373688"/>
            <a:ext cx="6985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366C00"/>
                </a:solidFill>
              </a:rPr>
              <a:t>Заявитель подтверждает свое соответствие вышеуказанным условиям путем предоставления подтверждающих документов.</a:t>
            </a:r>
          </a:p>
          <a:p>
            <a:r>
              <a:rPr lang="ru-RU" sz="1600" b="1" i="1">
                <a:solidFill>
                  <a:srgbClr val="366C00"/>
                </a:solidFill>
              </a:rPr>
              <a:t>Перечень документов определяется </a:t>
            </a:r>
            <a:br>
              <a:rPr lang="ru-RU" sz="1600" b="1" i="1">
                <a:solidFill>
                  <a:srgbClr val="366C00"/>
                </a:solidFill>
              </a:rPr>
            </a:br>
            <a:r>
              <a:rPr lang="ru-RU" sz="1600" b="1" i="1">
                <a:solidFill>
                  <a:srgbClr val="366C00"/>
                </a:solidFill>
              </a:rPr>
              <a:t>субъектом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80745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 b="1"/>
              <a:t>Субсидии на развитие семейных животноводческих ферм на</a:t>
            </a:r>
            <a:r>
              <a:rPr lang="en-US" sz="3600" b="1"/>
              <a:t>:</a:t>
            </a:r>
            <a:endParaRPr lang="ru-RU" sz="3600" b="1"/>
          </a:p>
          <a:p>
            <a:r>
              <a:rPr lang="ru-RU" sz="3000" b="1">
                <a:solidFill>
                  <a:srgbClr val="993300"/>
                </a:solidFill>
              </a:rPr>
              <a:t>разработку ПСД для реконструкции животноводческих ферм;</a:t>
            </a:r>
          </a:p>
          <a:p>
            <a:r>
              <a:rPr lang="ru-RU" sz="3000" b="1">
                <a:solidFill>
                  <a:srgbClr val="993300"/>
                </a:solidFill>
              </a:rPr>
              <a:t>строительство, реконструкцию или модернизацию  животноводческих ферм;</a:t>
            </a:r>
          </a:p>
          <a:p>
            <a:r>
              <a:rPr lang="ru-RU" sz="3000" b="1">
                <a:solidFill>
                  <a:srgbClr val="993300"/>
                </a:solidFill>
              </a:rPr>
              <a:t>строительство, реконструкцию или модернизацию производственных объектов по переработке продукции животноводства;</a:t>
            </a:r>
          </a:p>
          <a:p>
            <a:r>
              <a:rPr lang="ru-RU" sz="3000" b="1">
                <a:solidFill>
                  <a:srgbClr val="993300"/>
                </a:solidFill>
              </a:rPr>
              <a:t>комплектацию животноводческих ферм оборудованием и техникой;</a:t>
            </a:r>
          </a:p>
          <a:p>
            <a:r>
              <a:rPr lang="ru-RU" sz="3000" b="1">
                <a:solidFill>
                  <a:srgbClr val="993300"/>
                </a:solidFill>
              </a:rPr>
              <a:t>покупку сельскохозяйственных животных</a:t>
            </a:r>
            <a:r>
              <a:rPr lang="ru-RU" sz="2800" b="1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7504d04-691e-4fc4-8f09-4f19fdbe90f6">XXJ7TYMEEKJ2-2563-45</_dlc_DocId>
    <_dlc_DocIdUrl xmlns="57504d04-691e-4fc4-8f09-4f19fdbe90f6">
      <Url>http://spsearch.gov.mari.ru:32643/minfin/_layouts/DocIdRedir.aspx?ID=XXJ7TYMEEKJ2-2563-45</Url>
      <Description>XXJ7TYMEEKJ2-2563-45</Description>
    </_dlc_DocIdUrl>
    <_dlc_DocIdPersistId xmlns="57504d04-691e-4fc4-8f09-4f19fdbe90f6">false</_dlc_DocIdPersistId>
    <_x041e__x043f__x0438__x0441__x0430__x043d__x0438__x0435_ xmlns="6d7c22ec-c6a4-4777-88aa-bc3c76ac660e" xsi:nil="true"/>
    <_x041f__x0430__x043f__x043a__x0430_ xmlns="0da00398-2b42-4673-8955-6fdb84dfcd31">2013 год</_x041f__x0430__x043f__x043a__x0430_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B96CE9D69C96A4DB9BA4CC074F13A2C" ma:contentTypeVersion="2" ma:contentTypeDescription="Создание документа." ma:contentTypeScope="" ma:versionID="0657294e817495c76f452b72733eacba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0da00398-2b42-4673-8955-6fdb84dfcd31" targetNamespace="http://schemas.microsoft.com/office/2006/metadata/properties" ma:root="true" ma:fieldsID="3e516f0aa5489f0654a22354d4d07a14" ns2:_="" ns3:_="" ns4:_="">
    <xsd:import namespace="57504d04-691e-4fc4-8f09-4f19fdbe90f6"/>
    <xsd:import namespace="6d7c22ec-c6a4-4777-88aa-bc3c76ac660e"/>
    <xsd:import namespace="0da00398-2b42-4673-8955-6fdb84dfcd3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0398-2b42-4673-8955-6fdb84dfcd31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nillable="true" ma:displayName="Папка" ma:default="2019 год" ma:format="Dropdown" ma:internalName="_x041f__x0430__x043f__x043a__x0430_">
      <xsd:simpleType>
        <xsd:restriction base="dms:Choice">
          <xsd:enumeration value="2010 год"/>
          <xsd:enumeration value="2011 год"/>
          <xsd:enumeration value="2012 год"/>
          <xsd:enumeration value="2013 год"/>
          <xsd:enumeration value="2014 год"/>
          <xsd:enumeration value="2015 год"/>
          <xsd:enumeration value="2016 год"/>
          <xsd:enumeration value="2017 год"/>
          <xsd:enumeration value="2018 год"/>
          <xsd:enumeration value="2019 год"/>
          <xsd:enumeration value="2020 год"/>
          <xsd:enumeration value="2021 год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67390D-4EEE-4533-A82C-497120D387A6}"/>
</file>

<file path=customXml/itemProps2.xml><?xml version="1.0" encoding="utf-8"?>
<ds:datastoreItem xmlns:ds="http://schemas.openxmlformats.org/officeDocument/2006/customXml" ds:itemID="{B73B7C56-1F0E-471C-9270-A25A47AE1D5B}"/>
</file>

<file path=customXml/itemProps3.xml><?xml version="1.0" encoding="utf-8"?>
<ds:datastoreItem xmlns:ds="http://schemas.openxmlformats.org/officeDocument/2006/customXml" ds:itemID="{0228BA4E-9AAD-4CB3-BA57-3CBBB7B8E58A}"/>
</file>

<file path=customXml/itemProps4.xml><?xml version="1.0" encoding="utf-8"?>
<ds:datastoreItem xmlns:ds="http://schemas.openxmlformats.org/officeDocument/2006/customXml" ds:itemID="{4756E0D1-C008-450D-BD8E-6D1DE02B7BC9}"/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864</Words>
  <Application>Microsoft Office PowerPoint</Application>
  <PresentationFormat>Экран (4:3)</PresentationFormat>
  <Paragraphs>189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Диаграмма</vt:lpstr>
      <vt:lpstr>Особенности оказания государственной поддержки отдельным отраслям сельскохозяйственного производства в 2013 году</vt:lpstr>
      <vt:lpstr>Республиканской целевой программы:   «Развитие сельского хозяйства                                   и регулирование рынков сельскохозяйственной продукции,  сырья и продовольствия на 2009-2012 гг.»</vt:lpstr>
      <vt:lpstr>Государственная поддержка сельского хозяйства  с 2013 года:</vt:lpstr>
      <vt:lpstr>Основные направления Госпрограммы сельского хозяйства на 2013 год</vt:lpstr>
      <vt:lpstr>Слайд 5</vt:lpstr>
      <vt:lpstr>Слайд 6</vt:lpstr>
      <vt:lpstr>Реализация программы</vt:lpstr>
      <vt:lpstr>Слайд 8</vt:lpstr>
      <vt:lpstr>Слайд 9</vt:lpstr>
      <vt:lpstr>Слайд 10</vt:lpstr>
      <vt:lpstr>Слайд 11</vt:lpstr>
      <vt:lpstr>Слайд 12</vt:lpstr>
      <vt:lpstr>Слайд 13</vt:lpstr>
      <vt:lpstr>Итоги предоставления государственной поддержки в 2012 году на развитие:                                                           </vt:lpstr>
      <vt:lpstr>Слайд 15</vt:lpstr>
      <vt:lpstr>Слайд 16</vt:lpstr>
      <vt:lpstr>Молодым специалистам при условии трудоустройства  в сельхозпредприятие выплачиваются:</vt:lpstr>
      <vt:lpstr>    Доплата к пенсии назначается руководителям сельхозпредприятий, проработавшим в указанной должности не менее 15 лет, по достижении пенсионного возраста, при соблюдении условий: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оказания государственной поддержки отдельным отраслям сельскохозяйственного производства в 2013 году</dc:title>
  <dc:creator>311_KNA</dc:creator>
  <cp:lastModifiedBy>311_KNA</cp:lastModifiedBy>
  <cp:revision>8</cp:revision>
  <dcterms:created xsi:type="dcterms:W3CDTF">2013-02-04T05:19:54Z</dcterms:created>
  <dcterms:modified xsi:type="dcterms:W3CDTF">2013-02-06T09:28:53Z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0x0101005B96CE9D69C96A4DB9BA4CC074F13A2C</vt:lpwstr>
  </property>
  <property fmtid="{D5CDD505-2E9C-101B-9397-08002B2CF9AE}" pid="3" name="_dlc_DocIdItemGuid">
    <vt:lpwstr>89702a49-07b4-41f7-886c-2992a6fa70ce</vt:lpwstr>
  </property>
  <property fmtid="{D5CDD505-2E9C-101B-9397-08002B2CF9AE}" pid="4" name="Order">
    <vt:r8>1000</vt:r8>
  </property>
  <property fmtid="{D5CDD505-2E9C-101B-9397-08002B2CF9AE}" pid="5" name="TemplateUrl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